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4" r:id="rId5"/>
    <p:sldId id="258" r:id="rId6"/>
    <p:sldId id="259" r:id="rId7"/>
    <p:sldId id="263" r:id="rId8"/>
    <p:sldId id="266" r:id="rId9"/>
    <p:sldId id="270" r:id="rId10"/>
    <p:sldId id="268" r:id="rId11"/>
    <p:sldId id="262" r:id="rId12"/>
    <p:sldId id="265" r:id="rId13"/>
    <p:sldId id="267" r:id="rId14"/>
    <p:sldId id="269" r:id="rId15"/>
    <p:sldId id="271" r:id="rId16"/>
    <p:sldId id="26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FFE"/>
    <a:srgbClr val="C8FFFD"/>
    <a:srgbClr val="CDFFDF"/>
    <a:srgbClr val="FFFED0"/>
    <a:srgbClr val="91FFFC"/>
    <a:srgbClr val="FFFEA1"/>
    <a:srgbClr val="FFA5FA"/>
    <a:srgbClr val="F8F0FF"/>
    <a:srgbClr val="9BF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7497" autoAdjust="0"/>
  </p:normalViewPr>
  <p:slideViewPr>
    <p:cSldViewPr snapToGrid="0">
      <p:cViewPr varScale="1">
        <p:scale>
          <a:sx n="100" d="100"/>
          <a:sy n="100" d="100"/>
        </p:scale>
        <p:origin x="1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3:19:34.8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1555 0,'-1'10,"0"-1,0 0,-1 1,-1-1,-6 17,1-1,-18 67,-15 46,34-120,-1 1,-1-1,0-1,-1 0,-16 20,4-12,-1-2,-41 34,-14 12,58-48,-56 52,-18 17,39-36,-189 159,143-145,53-38,9-7,-2-2,-65 24,27-12,45-16,-57 39,63-37,0-2,-56 26,46-29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45.58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4774 0,'0'0,"0"0,0 16,-1 12,-1 1,-1 0,-2 0,-1-1,-1 0,-1 0,-2-1,0 0,-2 0,-25 41,-241 297,203-274,-240 273,-31-29,123-150,-371 236,85-147,-23-50,469-202,0-2,0-3,-2-2,0-4,0-2,-1-3,0-4,0-1,-84-12,-508-105,544 93,90 18,-26-4,0-3,-92-33,111 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48.365"/>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1,'0'0,"0"0,0 0,0 0,0 0,0 0,0 0,0 2,7 48,1-1,3 0,27 74,71 134,-53-144,5-2,6-2,86 108,-85-134,3-2,5-4,167 134,-149-141,3-5,3-3,2-6,3-4,206 72,-207-93,1-4,0-5,2-5,1-5,137-1,186-23,-1-20,572-116,-411 5,-246 54,363-63,-548 127,1 7,240 5,24 50,-2 38,-384-65,-1 1,53 25,-2-2,-43-18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50.007"/>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1,'0'0,"1"2,164 223,-109-154,70 113,104 278,-223-448,35 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53.732"/>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1 0,'1'8,"1"-1,0 0,0 0,1 0,0 0,0 0,1 0,0-1,0 0,6 7,-5-5,27 35,1-1,2-2,81 69,138 85,60 5,-228-153,168 63,495 117,-589-181,876 218,13-68,-93-65,790 44,-624-156,-1094-18,480-11,59 0,508 3,-640-16,-2-20,779-181,-912 149,507-117,14 67,-453 85,-1-15,-3-17,444-149,-594 150,305-88,-374 132,-73 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3:19:41.93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715 1,'-1'2,"1"0,0 0,-1 0,1 0,-1 0,0 0,0 0,0 0,0 0,0 0,0 0,0-1,0 1,-1 0,-1 2,-8 9,-307 457,256-365,4 3,-75 193,106-222,3 1,4 1,4 0,3 2,-4 132,17 325,2-220,1-266,2 0,14 58,-4-22,-4-43,1-1,2-1,37 80,6 20,-25-42,18 52,-42-133,2-1,0 0,2 0,26 34,-29-43,-1-1,11 22,-7-8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3:19:42.76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49 4159,'-1'-38,"-8"-42,1 10,-22-581,30-9,2 277,-2 271,1-132,3 173,18-101,13 18,103-288,108-128,-82 257,-142 278,-15 21,1 2,0-1,1 1,0 0,1 1,0 0,19-15,17-9,-28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3:19:49.96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962 0,'0'3,"0"0,-1 0,1-1,-1 1,0 0,0-1,0 1,0-1,0 1,-3 3,-5 10,-238 473,81-168,-90 249,196-411,-63 279,47 38,65-339,9 208,53 11,-37-279,21 81,7-1,68 167,-42-152,138 252,-201-415,17 25,-21-34,-1 0,0 0,0 0,0 1,1-1,-1 0,0 0,0 0,1 0,-1 0,0 0,1 1,-1-1,0 0,0 0,1 0,-1 0,0 0,1 0,-1 0,0 0,0 0,1 0,-1 0,0 0,0-1,1 1,-1 0,0 0,1 0,-1 0,0 0,0 0,1-1,-1 1,0 0,0 0,0 0,1-1,-1 1,0 0,0 0,0-1,0 1,0 0,1-1,2-4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3:19:50.32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3:19:53.61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3476 782,'0'0,"0"0,0 15,-1 23,-3 0,0 0,-11 39,5-28,-17 88,-148 839,135-674,-2 388,45-502,9 0,8-1,81 338,-56-362,7-3,7-3,7-2,129 222,-46-153,-117-183,1-2,2-1,47 39,-81-77,-1 1,1 0,0 0,-1-1,1 1,0 0,0-1,0 1,-1-1,1 1,0-1,0 1,0-1,0 0,0 1,0-1,0 0,1 0,-1-1,-1 0,0 0,1 0,-1 0,0 0,0 0,0 0,0-1,0 1,0 0,0 0,0 0,0 0,-1 0,1-2,-2-4,0 1,-1-1,0 0,0 0,0 1,-6-9,-4-8,-33-69,4-2,-57-197,63 140,-29-304,53 252,16-212,24 74,116-540,54 75,5-25,-142 452,-56 328,-3 0,-2 0,-2 0,-3 0,-15-73,15 104,0 1,-2 0,0 0,-1 0,-1 1,0 0,-2 1,-12-17,18 28,0 0,0 0,-1 1,0 0,0 0,0 0,0 1,-1-1,0 2,0-1,0 1,0 0,-1 0,1 1,-1 0,0 0,1 1,-1 0,0 0,0 1,0 0,0 1,-14 2,-8 3,0 2,-49 20,-66 40,-83 54,-49 52,-37 50,-108 114,14 17,-385 436,168-43,90 61,433-627,15-23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03.73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 2989,'-6'-17,"3"6,1-1,0 0,1 1,0-1,2-20,11-63,-12 94,88-365,33 5,28-39,-102 291,98-166,-102 211,2 1,4 2,2 3,2 2,67-54,9 7,183-113,-273 191,126-75,-134 83,1 2,1 1,47-13,-57 22,0 2,1 0,-1 2,31 1,23-1,-14-4,0-2,-1-3,0-2,0-4,-2-2,0-2,-1-3,-2-3,0-2,56-38,-38 14,-7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26.962"/>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1713,'23'9,"30"7,1-2,81 10,119 0,-167-18,1314 13,-745-65,-449 19,233-61,-353 64,-2-4,0-3,-2-5,-2-2,137-89,110-120,-18-21,-254 218,462-468,-499 493,-1-1,-1 0,-2-1,-1-1,15-41,-10 25,-3 6,-11 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7T09:33:43.826"/>
    </inkml:context>
    <inkml:brush xml:id="br0">
      <inkml:brushProperty name="width" value="0.5" units="cm"/>
      <inkml:brushProperty name="height" value="1" units="cm"/>
      <inkml:brushProperty name="tip" value="rectangle"/>
      <inkml:brushProperty name="rasterOp" value="maskPen"/>
      <inkml:brushProperty name="ignorePressure" value="1"/>
    </inkml:brush>
  </inkml:definitions>
  <inkml:trace contextRef="#ctx0" brushRef="#br0">0 191,'57'5,"0"-4,62-5,-61 1,973-89,-452 31,1 25,115 35,778 100,-1119-62,529 69,-651-66,400 122,124 109,-644-230,457 183,-341-133,311 146,-104-43,11-30,-363-141,105 16,-117-29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6A64B-A997-4194-9DEB-52CEC433083F}" type="datetimeFigureOut">
              <a:rPr lang="de-DE" smtClean="0"/>
              <a:t>22.02.23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35322-2280-4103-8B68-3228E5063461}" type="slidenum">
              <a:rPr lang="de-DE" smtClean="0"/>
              <a:t>‹Nr.›</a:t>
            </a:fld>
            <a:endParaRPr lang="de-DE"/>
          </a:p>
        </p:txBody>
      </p:sp>
    </p:spTree>
    <p:extLst>
      <p:ext uri="{BB962C8B-B14F-4D97-AF65-F5344CB8AC3E}">
        <p14:creationId xmlns:p14="http://schemas.microsoft.com/office/powerpoint/2010/main" val="242031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Willkommen liebe Lehrkräfte!</a:t>
            </a:r>
          </a:p>
          <a:p>
            <a:r>
              <a:rPr lang="de-DE" dirty="0"/>
              <a:t>Notizen zu den einzelnen Folien finden Sie in dem Notizbereich. Wir empfehlen die PowerPoint vorher durchzugehen um Klarheit bei der Durchführung zu haben.</a:t>
            </a:r>
          </a:p>
          <a:p>
            <a:endParaRPr lang="de-DE" dirty="0"/>
          </a:p>
          <a:p>
            <a:r>
              <a:rPr lang="de-DE" dirty="0"/>
              <a:t>Die Präsentation ist für eine Stunde angedacht. Sie können allerdings einzelne Folien auch ausblenden.</a:t>
            </a:r>
          </a:p>
          <a:p>
            <a:endParaRPr lang="de-DE" dirty="0"/>
          </a:p>
          <a:p>
            <a:r>
              <a:rPr lang="de-DE" dirty="0"/>
              <a:t>Benötigt werden: PPT, Computer, Stift, kleiner Zettel für eine Skizze</a:t>
            </a:r>
          </a:p>
        </p:txBody>
      </p:sp>
      <p:sp>
        <p:nvSpPr>
          <p:cNvPr id="4" name="Foliennummernplatzhalter 3"/>
          <p:cNvSpPr>
            <a:spLocks noGrp="1"/>
          </p:cNvSpPr>
          <p:nvPr>
            <p:ph type="sldNum" sz="quarter" idx="5"/>
          </p:nvPr>
        </p:nvSpPr>
        <p:spPr/>
        <p:txBody>
          <a:bodyPr/>
          <a:lstStyle/>
          <a:p>
            <a:fld id="{5EB35322-2280-4103-8B68-3228E5063461}" type="slidenum">
              <a:rPr lang="de-DE" smtClean="0"/>
              <a:t>1</a:t>
            </a:fld>
            <a:endParaRPr lang="de-DE" dirty="0"/>
          </a:p>
        </p:txBody>
      </p:sp>
    </p:spTree>
    <p:extLst>
      <p:ext uri="{BB962C8B-B14F-4D97-AF65-F5344CB8AC3E}">
        <p14:creationId xmlns:p14="http://schemas.microsoft.com/office/powerpoint/2010/main" val="339977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Link zum Video: https://www.youtube.com/watch?v=QLrFPWpNU3A&amp;ab_channel=izzy </a:t>
            </a:r>
            <a:br>
              <a:rPr lang="de-DE" dirty="0"/>
            </a:br>
            <a:r>
              <a:rPr lang="de-DE" dirty="0"/>
              <a:t>Titel: „</a:t>
            </a:r>
            <a:r>
              <a:rPr lang="de-DE" b="1" i="0" dirty="0">
                <a:solidFill>
                  <a:srgbClr val="0F0F0F"/>
                </a:solidFill>
                <a:effectLst/>
                <a:latin typeface="YouTube Sans"/>
              </a:rPr>
              <a:t>Diese Kinder erleben eine riesige Überraschung“</a:t>
            </a:r>
          </a:p>
        </p:txBody>
      </p:sp>
      <p:sp>
        <p:nvSpPr>
          <p:cNvPr id="4" name="Foliennummernplatzhalter 3"/>
          <p:cNvSpPr>
            <a:spLocks noGrp="1"/>
          </p:cNvSpPr>
          <p:nvPr>
            <p:ph type="sldNum" sz="quarter" idx="5"/>
          </p:nvPr>
        </p:nvSpPr>
        <p:spPr/>
        <p:txBody>
          <a:bodyPr/>
          <a:lstStyle/>
          <a:p>
            <a:fld id="{5EB35322-2280-4103-8B68-3228E5063461}" type="slidenum">
              <a:rPr lang="de-DE" smtClean="0"/>
              <a:t>10</a:t>
            </a:fld>
            <a:endParaRPr lang="de-DE"/>
          </a:p>
        </p:txBody>
      </p:sp>
    </p:spTree>
    <p:extLst>
      <p:ext uri="{BB962C8B-B14F-4D97-AF65-F5344CB8AC3E}">
        <p14:creationId xmlns:p14="http://schemas.microsoft.com/office/powerpoint/2010/main" val="49634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444444"/>
                </a:solidFill>
                <a:effectLst/>
                <a:latin typeface="Merriweather" panose="020B0604020202020204" pitchFamily="2" charset="0"/>
              </a:rPr>
              <a:t>Die Mathematikerin </a:t>
            </a:r>
            <a:r>
              <a:rPr lang="de-DE" b="1" i="0" dirty="0">
                <a:solidFill>
                  <a:srgbClr val="444444"/>
                </a:solidFill>
                <a:effectLst/>
                <a:latin typeface="Merriweather" panose="020B0604020202020204" pitchFamily="2" charset="0"/>
              </a:rPr>
              <a:t>Ada Lovelace </a:t>
            </a:r>
            <a:r>
              <a:rPr lang="de-DE" b="0" i="0" dirty="0">
                <a:solidFill>
                  <a:srgbClr val="444444"/>
                </a:solidFill>
                <a:effectLst/>
                <a:latin typeface="Merriweather" panose="020B0604020202020204" pitchFamily="2" charset="0"/>
              </a:rPr>
              <a:t>entwirft bereits um 1840 das </a:t>
            </a:r>
            <a:r>
              <a:rPr lang="de-DE" b="1" i="0" dirty="0">
                <a:solidFill>
                  <a:srgbClr val="444444"/>
                </a:solidFill>
                <a:effectLst/>
                <a:latin typeface="Merriweather" panose="020B0604020202020204" pitchFamily="2" charset="0"/>
              </a:rPr>
              <a:t>erste Programm für einen Computer </a:t>
            </a:r>
            <a:r>
              <a:rPr lang="de-DE" b="0" i="0" dirty="0">
                <a:solidFill>
                  <a:srgbClr val="444444"/>
                </a:solidFill>
                <a:effectLst/>
                <a:latin typeface="Merriweather" panose="020B0604020202020204" pitchFamily="2" charset="0"/>
              </a:rPr>
              <a:t>– und wird so zur Mitbegründerin der Informatik</a:t>
            </a:r>
          </a:p>
          <a:p>
            <a:endParaRPr lang="de-DE" b="1" i="0" dirty="0">
              <a:solidFill>
                <a:srgbClr val="202124"/>
              </a:solidFill>
              <a:effectLst/>
              <a:latin typeface="arial" panose="020B0604020202020204" pitchFamily="34" charset="0"/>
            </a:endParaRPr>
          </a:p>
          <a:p>
            <a:r>
              <a:rPr lang="de-DE" b="1" i="0" dirty="0">
                <a:solidFill>
                  <a:srgbClr val="202124"/>
                </a:solidFill>
                <a:effectLst/>
                <a:latin typeface="arial" panose="020B0604020202020204" pitchFamily="34" charset="0"/>
              </a:rPr>
              <a:t>Josephine Cochrane </a:t>
            </a:r>
            <a:r>
              <a:rPr lang="de-DE" b="0" i="0" dirty="0">
                <a:solidFill>
                  <a:srgbClr val="202124"/>
                </a:solidFill>
                <a:effectLst/>
                <a:latin typeface="arial" panose="020B0604020202020204" pitchFamily="34" charset="0"/>
              </a:rPr>
              <a:t>ließ sich diesen ersten wirklich funktionalen </a:t>
            </a:r>
            <a:r>
              <a:rPr lang="de-DE" b="1" i="0" dirty="0">
                <a:solidFill>
                  <a:srgbClr val="202124"/>
                </a:solidFill>
                <a:effectLst/>
                <a:latin typeface="arial" panose="020B0604020202020204" pitchFamily="34" charset="0"/>
              </a:rPr>
              <a:t>Geschirrspüler</a:t>
            </a:r>
            <a:r>
              <a:rPr lang="de-DE" b="0" i="0" dirty="0">
                <a:solidFill>
                  <a:srgbClr val="202124"/>
                </a:solidFill>
                <a:effectLst/>
                <a:latin typeface="arial" panose="020B0604020202020204" pitchFamily="34" charset="0"/>
              </a:rPr>
              <a:t> </a:t>
            </a:r>
            <a:r>
              <a:rPr lang="de-DE" b="1" i="0" dirty="0">
                <a:solidFill>
                  <a:srgbClr val="202124"/>
                </a:solidFill>
                <a:effectLst/>
                <a:latin typeface="arial" panose="020B0604020202020204" pitchFamily="34" charset="0"/>
              </a:rPr>
              <a:t>1886</a:t>
            </a:r>
            <a:r>
              <a:rPr lang="de-DE" b="0" i="0" dirty="0">
                <a:solidFill>
                  <a:srgbClr val="202124"/>
                </a:solidFill>
                <a:effectLst/>
                <a:latin typeface="arial" panose="020B0604020202020204" pitchFamily="34" charset="0"/>
              </a:rPr>
              <a:t> patentieren. Sie legte damit den Grundstein für die Entwicklung der Spülmaschine nach heutigem Standard und war zugleich die erste Frau überhaupt, die je ein Patent anmeldete.</a:t>
            </a:r>
            <a:endParaRPr lang="de-DE" dirty="0"/>
          </a:p>
          <a:p>
            <a:endParaRPr lang="de-DE" b="0" dirty="0"/>
          </a:p>
          <a:p>
            <a:r>
              <a:rPr lang="de-DE" b="0" i="0" dirty="0">
                <a:solidFill>
                  <a:srgbClr val="262626"/>
                </a:solidFill>
                <a:effectLst/>
                <a:latin typeface="TheMixSemilight"/>
              </a:rPr>
              <a:t>Die Forschung der Physikerin Shirley Ann Jackson hat zur Erfindung </a:t>
            </a:r>
            <a:r>
              <a:rPr lang="de-DE" b="1" i="0" dirty="0">
                <a:solidFill>
                  <a:srgbClr val="262626"/>
                </a:solidFill>
                <a:effectLst/>
                <a:latin typeface="TheMixSemilight"/>
              </a:rPr>
              <a:t>von Glasfaserkabel, Anruferkennung und Solarzellen </a:t>
            </a:r>
            <a:r>
              <a:rPr lang="de-DE" b="0" i="0" dirty="0">
                <a:solidFill>
                  <a:srgbClr val="262626"/>
                </a:solidFill>
                <a:effectLst/>
                <a:latin typeface="TheMixSemilight"/>
              </a:rPr>
              <a:t>geführt</a:t>
            </a:r>
            <a:r>
              <a:rPr lang="de-DE" b="1" i="0" dirty="0">
                <a:solidFill>
                  <a:srgbClr val="262626"/>
                </a:solidFill>
                <a:effectLst/>
                <a:latin typeface="TheMixSemilight"/>
              </a:rPr>
              <a:t>.</a:t>
            </a:r>
          </a:p>
          <a:p>
            <a:endParaRPr lang="de-DE" b="1" i="0" dirty="0">
              <a:solidFill>
                <a:srgbClr val="262626"/>
              </a:solidFill>
              <a:effectLst/>
              <a:latin typeface="TheMixSemilight"/>
            </a:endParaRPr>
          </a:p>
          <a:p>
            <a:r>
              <a:rPr lang="de-DE" b="0" i="0" dirty="0">
                <a:solidFill>
                  <a:srgbClr val="333333"/>
                </a:solidFill>
                <a:effectLst/>
                <a:latin typeface="System Fonts"/>
              </a:rPr>
              <a:t>Als Erfinderin des </a:t>
            </a:r>
            <a:r>
              <a:rPr lang="de-DE" b="1" i="0" dirty="0">
                <a:solidFill>
                  <a:srgbClr val="333333"/>
                </a:solidFill>
                <a:effectLst/>
                <a:latin typeface="System Fonts"/>
              </a:rPr>
              <a:t>Scheibenwischers</a:t>
            </a:r>
            <a:r>
              <a:rPr lang="de-DE" b="0" i="0" dirty="0">
                <a:solidFill>
                  <a:srgbClr val="333333"/>
                </a:solidFill>
                <a:effectLst/>
                <a:latin typeface="System Fonts"/>
              </a:rPr>
              <a:t> gilt </a:t>
            </a:r>
            <a:r>
              <a:rPr lang="de-DE" b="1" i="0" dirty="0">
                <a:solidFill>
                  <a:srgbClr val="333333"/>
                </a:solidFill>
                <a:effectLst/>
                <a:latin typeface="System Fonts"/>
              </a:rPr>
              <a:t>Mary Anderson</a:t>
            </a:r>
            <a:r>
              <a:rPr lang="de-DE" b="0" i="0" dirty="0">
                <a:solidFill>
                  <a:srgbClr val="333333"/>
                </a:solidFill>
                <a:effectLst/>
                <a:latin typeface="System Fonts"/>
              </a:rPr>
              <a:t>. Bei einem Besuch in New York im Jahr 1902 beobachtete sie einen Straßenbahnfahrer, der versuchte, die Windschutzscheibe sauber zu halten, um die Passagiere so schnell wie möglich an ihr Ziel zu bringen. Dabei hatte er zwei Möglichkeiten: die Windschutzscheibe zu öffnen und die Kälte und den Regen in die Kabine hineinzulassen oder die Straßenbahn zu stoppen, auszusteigen und manuell die Windschutzscheibe zu wischen. Beides war unpraktisch, was auch Mary Anderson bemerkte. Die Erfindung von Mary Anderson war ziemlich einfach, doch ein ähnliches Prinzip benutzen wir noch heute, nur dass alles zusammen technisch anspruchsvoller ist.</a:t>
            </a:r>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11</a:t>
            </a:fld>
            <a:endParaRPr lang="de-DE"/>
          </a:p>
        </p:txBody>
      </p:sp>
    </p:spTree>
    <p:extLst>
      <p:ext uri="{BB962C8B-B14F-4D97-AF65-F5344CB8AC3E}">
        <p14:creationId xmlns:p14="http://schemas.microsoft.com/office/powerpoint/2010/main" val="51815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Einreichung für den Kreativwettbewerb gibt es heuer 2 Möglichkeiten:</a:t>
            </a:r>
          </a:p>
          <a:p>
            <a:endParaRPr lang="de-DE" dirty="0"/>
          </a:p>
          <a:p>
            <a:r>
              <a:rPr lang="de-DE" dirty="0"/>
              <a:t>1) Die Schüler*innen versetzen sich in technische Erfinder*innen. Anhang des vorgestellten Problem – Einsatz von Kreativität – Erfindung – und Lösung Schemas präsentieren sie auf kreative Art und Weise eine technische Lösung. Es darf sich um jede Art von Problem handeln. Wir nehmen an, dass das Geld für die Erfindung keine Rolle spielt. </a:t>
            </a:r>
          </a:p>
          <a:p>
            <a:endParaRPr lang="de-DE" dirty="0"/>
          </a:p>
          <a:p>
            <a:r>
              <a:rPr lang="de-DE" dirty="0"/>
              <a:t>Oder</a:t>
            </a:r>
          </a:p>
          <a:p>
            <a:endParaRPr lang="de-DE" dirty="0"/>
          </a:p>
          <a:p>
            <a:r>
              <a:rPr lang="de-DE" dirty="0"/>
              <a:t>2) Die Schüler*innen recherchieren verschiedene technischen Erfindungen von Frauen im Laufe der Geschichte und präsentieren auf kreative Art und Weise sowohl die Person als auch ihre Erfindung. </a:t>
            </a:r>
          </a:p>
          <a:p>
            <a:endParaRPr lang="de-DE" dirty="0"/>
          </a:p>
          <a:p>
            <a:r>
              <a:rPr lang="de-DE" dirty="0"/>
              <a:t>Auf den nächsten 2 Seiten werden Beispiele präsentiert. </a:t>
            </a:r>
          </a:p>
        </p:txBody>
      </p:sp>
      <p:sp>
        <p:nvSpPr>
          <p:cNvPr id="4" name="Foliennummernplatzhalter 3"/>
          <p:cNvSpPr>
            <a:spLocks noGrp="1"/>
          </p:cNvSpPr>
          <p:nvPr>
            <p:ph type="sldNum" sz="quarter" idx="5"/>
          </p:nvPr>
        </p:nvSpPr>
        <p:spPr/>
        <p:txBody>
          <a:bodyPr/>
          <a:lstStyle/>
          <a:p>
            <a:fld id="{5EB35322-2280-4103-8B68-3228E5063461}" type="slidenum">
              <a:rPr lang="de-DE" smtClean="0"/>
              <a:t>12</a:t>
            </a:fld>
            <a:endParaRPr lang="de-DE"/>
          </a:p>
        </p:txBody>
      </p:sp>
    </p:spTree>
    <p:extLst>
      <p:ext uri="{BB962C8B-B14F-4D97-AF65-F5344CB8AC3E}">
        <p14:creationId xmlns:p14="http://schemas.microsoft.com/office/powerpoint/2010/main" val="315577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13</a:t>
            </a:fld>
            <a:endParaRPr lang="de-DE" dirty="0"/>
          </a:p>
        </p:txBody>
      </p:sp>
    </p:spTree>
    <p:extLst>
      <p:ext uri="{BB962C8B-B14F-4D97-AF65-F5344CB8AC3E}">
        <p14:creationId xmlns:p14="http://schemas.microsoft.com/office/powerpoint/2010/main" val="3810633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Collage zur Dr. Shirley Ann Jackson – eine von vielen kreativen Gestaltungsmöglichkeiten </a:t>
            </a:r>
          </a:p>
        </p:txBody>
      </p:sp>
      <p:sp>
        <p:nvSpPr>
          <p:cNvPr id="4" name="Foliennummernplatzhalter 3"/>
          <p:cNvSpPr>
            <a:spLocks noGrp="1"/>
          </p:cNvSpPr>
          <p:nvPr>
            <p:ph type="sldNum" sz="quarter" idx="5"/>
          </p:nvPr>
        </p:nvSpPr>
        <p:spPr/>
        <p:txBody>
          <a:bodyPr/>
          <a:lstStyle/>
          <a:p>
            <a:fld id="{5EB35322-2280-4103-8B68-3228E5063461}" type="slidenum">
              <a:rPr lang="de-DE" smtClean="0"/>
              <a:t>14</a:t>
            </a:fld>
            <a:endParaRPr lang="de-DE"/>
          </a:p>
        </p:txBody>
      </p:sp>
    </p:spTree>
    <p:extLst>
      <p:ext uri="{BB962C8B-B14F-4D97-AF65-F5344CB8AC3E}">
        <p14:creationId xmlns:p14="http://schemas.microsoft.com/office/powerpoint/2010/main" val="60970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verbinden die Schüler*innen mit dem Wort „Technik“? </a:t>
            </a:r>
          </a:p>
          <a:p>
            <a:r>
              <a:rPr lang="de-DE" dirty="0"/>
              <a:t>Ziel: Alle Schüler*innen auf den gleichen Wissensstandpunkt zu bringen</a:t>
            </a:r>
          </a:p>
          <a:p>
            <a:r>
              <a:rPr lang="de-DE" dirty="0"/>
              <a:t>Lehrer*innen können diese Frage mit einer Mindmap an der Tafel oder aber auch mit einer online Mindmap erarbeiten. Hierfür benötigen die Schüler*innen ihr Handy. </a:t>
            </a:r>
          </a:p>
          <a:p>
            <a:r>
              <a:rPr lang="de-DE" dirty="0"/>
              <a:t>Zum Beispiel hier: https://www.mentimeter.com/ </a:t>
            </a:r>
          </a:p>
        </p:txBody>
      </p:sp>
      <p:sp>
        <p:nvSpPr>
          <p:cNvPr id="4" name="Foliennummernplatzhalter 3"/>
          <p:cNvSpPr>
            <a:spLocks noGrp="1"/>
          </p:cNvSpPr>
          <p:nvPr>
            <p:ph type="sldNum" sz="quarter" idx="5"/>
          </p:nvPr>
        </p:nvSpPr>
        <p:spPr/>
        <p:txBody>
          <a:bodyPr/>
          <a:lstStyle/>
          <a:p>
            <a:fld id="{5EB35322-2280-4103-8B68-3228E5063461}" type="slidenum">
              <a:rPr lang="de-DE" smtClean="0"/>
              <a:t>15</a:t>
            </a:fld>
            <a:endParaRPr lang="de-DE" dirty="0"/>
          </a:p>
        </p:txBody>
      </p:sp>
    </p:spTree>
    <p:extLst>
      <p:ext uri="{BB962C8B-B14F-4D97-AF65-F5344CB8AC3E}">
        <p14:creationId xmlns:p14="http://schemas.microsoft.com/office/powerpoint/2010/main" val="3904449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hier: https://forms.gle/1mm2B4qisebinR629 </a:t>
            </a:r>
          </a:p>
        </p:txBody>
      </p:sp>
      <p:sp>
        <p:nvSpPr>
          <p:cNvPr id="4" name="Foliennummernplatzhalter 3"/>
          <p:cNvSpPr>
            <a:spLocks noGrp="1"/>
          </p:cNvSpPr>
          <p:nvPr>
            <p:ph type="sldNum" sz="quarter" idx="5"/>
          </p:nvPr>
        </p:nvSpPr>
        <p:spPr/>
        <p:txBody>
          <a:bodyPr/>
          <a:lstStyle/>
          <a:p>
            <a:fld id="{5EB35322-2280-4103-8B68-3228E5063461}" type="slidenum">
              <a:rPr lang="de-DE" smtClean="0"/>
              <a:t>16</a:t>
            </a:fld>
            <a:endParaRPr lang="de-DE"/>
          </a:p>
        </p:txBody>
      </p:sp>
    </p:spTree>
    <p:extLst>
      <p:ext uri="{BB962C8B-B14F-4D97-AF65-F5344CB8AC3E}">
        <p14:creationId xmlns:p14="http://schemas.microsoft.com/office/powerpoint/2010/main" val="374030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verbinden die Schüler*innen mit dem Wort „Technik“? </a:t>
            </a:r>
          </a:p>
          <a:p>
            <a:r>
              <a:rPr lang="de-DE" dirty="0"/>
              <a:t>Ziel: Alle Schüler*innen auf den gleichen Wissensstandpunkt zu bringen</a:t>
            </a:r>
          </a:p>
          <a:p>
            <a:r>
              <a:rPr lang="de-DE" dirty="0"/>
              <a:t>Lehrer*innen können diese Frage mit einer Mindmap an der Tafel oder aber auch mit einer online Mindmap erarbeiten. Hierfür benötigen die Schüler*innen ihr Handy. </a:t>
            </a:r>
          </a:p>
          <a:p>
            <a:r>
              <a:rPr lang="de-DE" dirty="0"/>
              <a:t>Zum Beispiel hier: https://www.mentimeter.com/ </a:t>
            </a:r>
          </a:p>
        </p:txBody>
      </p:sp>
      <p:sp>
        <p:nvSpPr>
          <p:cNvPr id="4" name="Foliennummernplatzhalter 3"/>
          <p:cNvSpPr>
            <a:spLocks noGrp="1"/>
          </p:cNvSpPr>
          <p:nvPr>
            <p:ph type="sldNum" sz="quarter" idx="5"/>
          </p:nvPr>
        </p:nvSpPr>
        <p:spPr/>
        <p:txBody>
          <a:bodyPr/>
          <a:lstStyle/>
          <a:p>
            <a:fld id="{5EB35322-2280-4103-8B68-3228E5063461}" type="slidenum">
              <a:rPr lang="de-DE" smtClean="0"/>
              <a:t>2</a:t>
            </a:fld>
            <a:endParaRPr lang="de-DE" dirty="0"/>
          </a:p>
        </p:txBody>
      </p:sp>
    </p:spTree>
    <p:extLst>
      <p:ext uri="{BB962C8B-B14F-4D97-AF65-F5344CB8AC3E}">
        <p14:creationId xmlns:p14="http://schemas.microsoft.com/office/powerpoint/2010/main" val="39807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mit Anleitung: </a:t>
            </a:r>
          </a:p>
          <a:p>
            <a:r>
              <a:rPr lang="de-DE" dirty="0"/>
              <a:t>Problem: Ofen befeuern kostet viel Zeit, man braucht Holz ,…</a:t>
            </a:r>
          </a:p>
          <a:p>
            <a:r>
              <a:rPr lang="de-DE" dirty="0"/>
              <a:t>Kreativität: Was könnte man tun um das ganze zu beschleunigen/erleichtern? Was gibt uns Hitze? Heißes Wasser, Dampf,..</a:t>
            </a:r>
          </a:p>
          <a:p>
            <a:r>
              <a:rPr lang="de-DE" dirty="0"/>
              <a:t>Erfindung: Heißes Wasser durch Rohre schicken </a:t>
            </a:r>
            <a:r>
              <a:rPr lang="de-DE" dirty="0">
                <a:sym typeface="Wingdings" panose="05000000000000000000" pitchFamily="2" charset="2"/>
              </a:rPr>
              <a:t> Prototyp</a:t>
            </a:r>
          </a:p>
          <a:p>
            <a:r>
              <a:rPr lang="de-DE" dirty="0">
                <a:sym typeface="Wingdings" panose="05000000000000000000" pitchFamily="2" charset="2"/>
              </a:rPr>
              <a:t>Lösung: Heizung </a:t>
            </a:r>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3</a:t>
            </a:fld>
            <a:endParaRPr lang="de-DE" dirty="0"/>
          </a:p>
        </p:txBody>
      </p:sp>
    </p:spTree>
    <p:extLst>
      <p:ext uri="{BB962C8B-B14F-4D97-AF65-F5344CB8AC3E}">
        <p14:creationId xmlns:p14="http://schemas.microsoft.com/office/powerpoint/2010/main" val="9699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202124"/>
                </a:solidFill>
                <a:effectLst/>
                <a:latin typeface="arial" panose="020B0604020202020204" pitchFamily="34" charset="0"/>
              </a:rPr>
              <a:t>Zu den frühesten Errungenschaften zählen das Feuer und der Faustkeil. </a:t>
            </a:r>
            <a:r>
              <a:rPr lang="de-DE" b="1" i="0" dirty="0">
                <a:solidFill>
                  <a:srgbClr val="202124"/>
                </a:solidFill>
                <a:effectLst/>
                <a:latin typeface="arial" panose="020B0604020202020204" pitchFamily="34" charset="0"/>
              </a:rPr>
              <a:t>Nachdem die Menschen am Ende der Steinzeit vom Jagen und Sammeln zu Ackerbau und Viehzucht übergingen, begann sich auch die Technik rasanter zu entwickeln</a:t>
            </a:r>
            <a:r>
              <a:rPr lang="de-DE" b="0" i="0" dirty="0">
                <a:solidFill>
                  <a:srgbClr val="202124"/>
                </a:solidFill>
                <a:effectLst/>
                <a:latin typeface="arial" panose="020B0604020202020204" pitchFamily="34" charset="0"/>
              </a:rPr>
              <a:t>. </a:t>
            </a:r>
          </a:p>
          <a:p>
            <a:endParaRPr lang="de-DE" b="0" i="0" dirty="0">
              <a:solidFill>
                <a:srgbClr val="202124"/>
              </a:solidFill>
              <a:effectLst/>
              <a:latin typeface="arial" panose="020B0604020202020204" pitchFamily="34" charset="0"/>
            </a:endParaRPr>
          </a:p>
          <a:p>
            <a:r>
              <a:rPr lang="de-DE" b="0" i="0" dirty="0">
                <a:solidFill>
                  <a:srgbClr val="333333"/>
                </a:solidFill>
                <a:effectLst/>
                <a:latin typeface="Arial" panose="020B0604020202020204" pitchFamily="34" charset="0"/>
              </a:rPr>
              <a:t>Eine genaue Datierung der </a:t>
            </a:r>
            <a:r>
              <a:rPr lang="de-DE" b="1" i="0" dirty="0">
                <a:solidFill>
                  <a:srgbClr val="333333"/>
                </a:solidFill>
                <a:effectLst/>
                <a:latin typeface="Arial" panose="020B0604020202020204" pitchFamily="34" charset="0"/>
              </a:rPr>
              <a:t>Erfindung des Rades </a:t>
            </a:r>
            <a:r>
              <a:rPr lang="de-DE" b="0" i="0" dirty="0">
                <a:solidFill>
                  <a:srgbClr val="333333"/>
                </a:solidFill>
                <a:effectLst/>
                <a:latin typeface="Arial" panose="020B0604020202020204" pitchFamily="34" charset="0"/>
              </a:rPr>
              <a:t>ist bis heute nicht möglich, um das </a:t>
            </a:r>
            <a:r>
              <a:rPr lang="de-DE" b="1" i="0" dirty="0">
                <a:solidFill>
                  <a:srgbClr val="333333"/>
                </a:solidFill>
                <a:effectLst/>
                <a:latin typeface="Arial" panose="020B0604020202020204" pitchFamily="34" charset="0"/>
              </a:rPr>
              <a:t>Jahr 3.650 v. Chr. </a:t>
            </a:r>
            <a:r>
              <a:rPr lang="de-DE" b="0" i="0" dirty="0">
                <a:solidFill>
                  <a:srgbClr val="333333"/>
                </a:solidFill>
                <a:effectLst/>
                <a:latin typeface="Arial" panose="020B0604020202020204" pitchFamily="34" charset="0"/>
              </a:rPr>
              <a:t>gilt jedoch als wahrscheinlich. Die Erfindung des Rads war Grundlage für spätere Erfindungen wie das Automobil, die Eisenbahn und das Flugzeug.</a:t>
            </a:r>
          </a:p>
          <a:p>
            <a:endParaRPr lang="de-DE" b="0" i="0" dirty="0">
              <a:solidFill>
                <a:srgbClr val="333333"/>
              </a:solidFill>
              <a:effectLst/>
              <a:latin typeface="Arial" panose="020B0604020202020204" pitchFamily="34" charset="0"/>
            </a:endParaRPr>
          </a:p>
          <a:p>
            <a:r>
              <a:rPr lang="de-DE" b="0" i="0" dirty="0">
                <a:solidFill>
                  <a:srgbClr val="606060"/>
                </a:solidFill>
                <a:effectLst/>
                <a:latin typeface="Delicious"/>
              </a:rPr>
              <a:t>Die Ägypter*innen haben bereits um das Jahr </a:t>
            </a:r>
            <a:r>
              <a:rPr lang="de-DE" b="1" i="0" dirty="0">
                <a:solidFill>
                  <a:srgbClr val="606060"/>
                </a:solidFill>
                <a:effectLst/>
                <a:latin typeface="Delicious"/>
              </a:rPr>
              <a:t>5000 v. Chr. Sonnenuhren </a:t>
            </a:r>
            <a:r>
              <a:rPr lang="de-DE" b="0" i="0" dirty="0">
                <a:solidFill>
                  <a:srgbClr val="606060"/>
                </a:solidFill>
                <a:effectLst/>
                <a:latin typeface="Delicious"/>
              </a:rPr>
              <a:t>als Instrument zur Zeitmessung verwandt. Die </a:t>
            </a:r>
            <a:r>
              <a:rPr lang="de-DE" b="0" i="0" dirty="0" err="1">
                <a:solidFill>
                  <a:srgbClr val="606060"/>
                </a:solidFill>
                <a:effectLst/>
                <a:latin typeface="Delicious"/>
              </a:rPr>
              <a:t>Chines</a:t>
            </a:r>
            <a:r>
              <a:rPr lang="de-DE" b="0" i="0" dirty="0">
                <a:solidFill>
                  <a:srgbClr val="606060"/>
                </a:solidFill>
                <a:effectLst/>
                <a:latin typeface="Delicious"/>
              </a:rPr>
              <a:t>*innen nutzen Sonnenuhren seit rund 5000 Jahren.</a:t>
            </a:r>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4</a:t>
            </a:fld>
            <a:endParaRPr lang="de-DE"/>
          </a:p>
        </p:txBody>
      </p:sp>
    </p:spTree>
    <p:extLst>
      <p:ext uri="{BB962C8B-B14F-4D97-AF65-F5344CB8AC3E}">
        <p14:creationId xmlns:p14="http://schemas.microsoft.com/office/powerpoint/2010/main" val="248795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arenR"/>
            </a:pPr>
            <a:r>
              <a:rPr lang="de-DE" dirty="0"/>
              <a:t>Der älteste funktionierende Computer aus dem Jahr 1951 wiegt 2,5 Tonnen und funktioniert heute noch!</a:t>
            </a:r>
          </a:p>
          <a:p>
            <a:pPr marL="228600" indent="-228600">
              <a:buAutoNum type="arabicParenR"/>
            </a:pPr>
            <a:r>
              <a:rPr lang="de-DE" dirty="0"/>
              <a:t>Solaranlage kam bereits 1947 zum ersten Mal zum Einsatz und wird auch in der Zukunft eine wichtige Rolle spielen</a:t>
            </a:r>
          </a:p>
          <a:p>
            <a:pPr marL="228600" indent="-228600">
              <a:buAutoNum type="arabicParenR"/>
            </a:pPr>
            <a:r>
              <a:rPr lang="de-DE" dirty="0"/>
              <a:t>Geschirrspüler aus dem Jahr 1872</a:t>
            </a:r>
          </a:p>
          <a:p>
            <a:pPr marL="228600" indent="-228600">
              <a:buAutoNum type="arabicParenR"/>
            </a:pPr>
            <a:r>
              <a:rPr lang="de-DE" dirty="0"/>
              <a:t>Scheibenwischer – Erfindung aus dem Jahr 1902, davor wurde oftmals bei starkem Regen oder Schnee das seitliche Fenster aufgemacht um beim Fahren rauszusehen und bessere Sicht zu haben </a:t>
            </a:r>
          </a:p>
          <a:p>
            <a:pPr marL="228600" indent="-228600">
              <a:buAutoNum type="arabicParenR"/>
            </a:pPr>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5</a:t>
            </a:fld>
            <a:endParaRPr lang="de-DE"/>
          </a:p>
        </p:txBody>
      </p:sp>
    </p:spTree>
    <p:extLst>
      <p:ext uri="{BB962C8B-B14F-4D97-AF65-F5344CB8AC3E}">
        <p14:creationId xmlns:p14="http://schemas.microsoft.com/office/powerpoint/2010/main" val="167304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Sollten Ihre Schüler*innen keine Ideen haben, sind Beispiele im Hintergrund als Icons abgebildet</a:t>
            </a:r>
          </a:p>
        </p:txBody>
      </p:sp>
      <p:sp>
        <p:nvSpPr>
          <p:cNvPr id="4" name="Foliennummernplatzhalter 3"/>
          <p:cNvSpPr>
            <a:spLocks noGrp="1"/>
          </p:cNvSpPr>
          <p:nvPr>
            <p:ph type="sldNum" sz="quarter" idx="5"/>
          </p:nvPr>
        </p:nvSpPr>
        <p:spPr/>
        <p:txBody>
          <a:bodyPr/>
          <a:lstStyle/>
          <a:p>
            <a:fld id="{5EB35322-2280-4103-8B68-3228E5063461}" type="slidenum">
              <a:rPr lang="de-DE" smtClean="0"/>
              <a:t>6</a:t>
            </a:fld>
            <a:endParaRPr lang="de-DE"/>
          </a:p>
        </p:txBody>
      </p:sp>
    </p:spTree>
    <p:extLst>
      <p:ext uri="{BB962C8B-B14F-4D97-AF65-F5344CB8AC3E}">
        <p14:creationId xmlns:p14="http://schemas.microsoft.com/office/powerpoint/2010/main" val="58064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Sammelt gemeinsam technische Berufe und notieren Sie diese an der Tafel.</a:t>
            </a:r>
          </a:p>
          <a:p>
            <a:endParaRPr lang="de-DE" dirty="0"/>
          </a:p>
          <a:p>
            <a:r>
              <a:rPr lang="de-DE" dirty="0"/>
              <a:t>IT-Techniker, Mechaniker, Astronaut, Zahnarzttechniker, Architekt, Elektrotechniker, Prothesenentwickler, Chemielaborant, Mechatroniker, Roboterentwickler, …</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7</a:t>
            </a:fld>
            <a:endParaRPr lang="de-DE"/>
          </a:p>
        </p:txBody>
      </p:sp>
    </p:spTree>
    <p:extLst>
      <p:ext uri="{BB962C8B-B14F-4D97-AF65-F5344CB8AC3E}">
        <p14:creationId xmlns:p14="http://schemas.microsoft.com/office/powerpoint/2010/main" val="19482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Schüler*innen erhalten ein Stück Blatt Papier</a:t>
            </a:r>
          </a:p>
          <a:p>
            <a:endParaRPr lang="de-DE" dirty="0"/>
          </a:p>
          <a:p>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8</a:t>
            </a:fld>
            <a:endParaRPr lang="de-DE"/>
          </a:p>
        </p:txBody>
      </p:sp>
    </p:spTree>
    <p:extLst>
      <p:ext uri="{BB962C8B-B14F-4D97-AF65-F5344CB8AC3E}">
        <p14:creationId xmlns:p14="http://schemas.microsoft.com/office/powerpoint/2010/main" val="234616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den meisten Fällen werden technische Berufe mit Männern assoziiert. Das hat einen Grund:</a:t>
            </a:r>
            <a:br>
              <a:rPr lang="de-DE" dirty="0"/>
            </a:br>
            <a:r>
              <a:rPr lang="de-DE" b="0" i="0" dirty="0">
                <a:solidFill>
                  <a:srgbClr val="585958"/>
                </a:solidFill>
                <a:effectLst/>
                <a:latin typeface="Barlow" panose="020B0604020202020204" pitchFamily="2" charset="0"/>
              </a:rPr>
              <a:t>.Viele der heutigen technischen Berufe haben ihren Ursprung in der industriellen Revolution. </a:t>
            </a:r>
            <a:r>
              <a:rPr lang="de-DE" b="0" i="0" dirty="0">
                <a:solidFill>
                  <a:srgbClr val="585958"/>
                </a:solidFill>
                <a:effectLst/>
                <a:latin typeface="Barlow" panose="00000500000000000000" pitchFamily="2" charset="0"/>
              </a:rPr>
              <a:t>Zugang zu höherer Bildung hatten zunächst nur Frauen aus dem Bürgertum oder dem Adel. Die breite Masse der Frauen arbeitete in der Landwirtschaft als mithelfende Familienangehörige oder erledigten Lohnarbeit zu Hause.</a:t>
            </a:r>
            <a:endParaRPr lang="de-DE" dirty="0"/>
          </a:p>
          <a:p>
            <a:endParaRPr lang="de-DE" dirty="0"/>
          </a:p>
          <a:p>
            <a:r>
              <a:rPr lang="de-DE" b="0" i="0" dirty="0">
                <a:solidFill>
                  <a:srgbClr val="585958"/>
                </a:solidFill>
                <a:effectLst/>
                <a:latin typeface="Barlow" panose="00000500000000000000" pitchFamily="2" charset="0"/>
              </a:rPr>
              <a:t>Erste Ansätze höherer Bildung für junge Frauen aus dem Bürgertum waren zu Beginn des 20. Jahrhunderts die sogenannten „Sozialen Frauenschulen“ und die Lehrerinnenseminare. Sie zielten darauf ab, die pflegerische, erzieherische und karitative Arbeit zu professionalisieren und zu Berufen weiterzuentwickeln.</a:t>
            </a:r>
          </a:p>
          <a:p>
            <a:endParaRPr lang="de-DE" b="0" i="0" dirty="0">
              <a:solidFill>
                <a:srgbClr val="585958"/>
              </a:solidFill>
              <a:effectLst/>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585958"/>
                </a:solidFill>
                <a:effectLst/>
                <a:latin typeface="Barlow" panose="00000500000000000000" pitchFamily="2" charset="0"/>
              </a:rPr>
              <a:t>Vorstellungen des 19. Jahrhunderts über Geschlecht und Beruf halten sich versteckt in Rollenklischees bis heute. </a:t>
            </a:r>
            <a:r>
              <a:rPr lang="de-DE" b="0" i="0" dirty="0">
                <a:solidFill>
                  <a:srgbClr val="585958"/>
                </a:solidFill>
                <a:effectLst/>
                <a:latin typeface="Barlow Semi Condensed" panose="020B0604020202020204" pitchFamily="2" charset="0"/>
              </a:rPr>
              <a:t>Die Abkehr von Klischees lohnt sich aber!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585958"/>
                </a:solidFill>
                <a:effectLst/>
                <a:latin typeface="Barlow Semi Condensed" panose="020B0604020202020204" pitchFamily="2" charset="0"/>
              </a:rPr>
              <a:t>Weibliche Perspektiven in technischen Berufen sind stark gefragt und wichtig für die gesellschaftliche Weiterentwicklung. Eine Ausbildung im technischen Bereich kommt mit einer höheren Wahrscheinlichkeit auf ein besseres Gehalt als auch eine stabilere Zukunft in </a:t>
            </a:r>
            <a:r>
              <a:rPr lang="de-DE" b="0" i="0" dirty="0" err="1">
                <a:solidFill>
                  <a:srgbClr val="585958"/>
                </a:solidFill>
                <a:effectLst/>
                <a:latin typeface="Barlow Semi Condensed" panose="020B0604020202020204" pitchFamily="2" charset="0"/>
              </a:rPr>
              <a:t>Hiblick</a:t>
            </a:r>
            <a:r>
              <a:rPr lang="de-DE" b="0" i="0" dirty="0">
                <a:solidFill>
                  <a:srgbClr val="585958"/>
                </a:solidFill>
                <a:effectLst/>
                <a:latin typeface="Barlow Semi Condensed" panose="020B0604020202020204" pitchFamily="2" charset="0"/>
              </a:rPr>
              <a:t> auf Berufsauswahl. Sieht man sich die TOP 10 Berufe der Zukunft an, sind allesamt technischer Natur.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solidFill>
                <a:srgbClr val="585958"/>
              </a:solidFill>
              <a:effectLst/>
              <a:latin typeface="Barlow Semi Condensed"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585958"/>
                </a:solidFill>
                <a:effectLst/>
                <a:latin typeface="Barlow Semi Condensed" panose="020B0604020202020204" pitchFamily="2" charset="0"/>
              </a:rPr>
              <a:t>Quelle: https://www.klischee-frei.de/de/klischeefrei_98013.php</a:t>
            </a:r>
          </a:p>
          <a:p>
            <a:endParaRPr lang="de-DE" b="0" i="0" dirty="0">
              <a:solidFill>
                <a:srgbClr val="585958"/>
              </a:solidFill>
              <a:effectLst/>
              <a:latin typeface="Barlow" panose="00000500000000000000" pitchFamily="2" charset="0"/>
            </a:endParaRPr>
          </a:p>
          <a:p>
            <a:endParaRPr lang="de-DE" b="0" i="0" dirty="0">
              <a:solidFill>
                <a:srgbClr val="585958"/>
              </a:solidFill>
              <a:effectLst/>
              <a:latin typeface="Barlow" panose="00000500000000000000" pitchFamily="2" charset="0"/>
            </a:endParaRPr>
          </a:p>
          <a:p>
            <a:endParaRPr lang="de-DE" dirty="0"/>
          </a:p>
        </p:txBody>
      </p:sp>
      <p:sp>
        <p:nvSpPr>
          <p:cNvPr id="4" name="Foliennummernplatzhalter 3"/>
          <p:cNvSpPr>
            <a:spLocks noGrp="1"/>
          </p:cNvSpPr>
          <p:nvPr>
            <p:ph type="sldNum" sz="quarter" idx="5"/>
          </p:nvPr>
        </p:nvSpPr>
        <p:spPr/>
        <p:txBody>
          <a:bodyPr/>
          <a:lstStyle/>
          <a:p>
            <a:fld id="{5EB35322-2280-4103-8B68-3228E5063461}" type="slidenum">
              <a:rPr lang="de-DE" smtClean="0"/>
              <a:t>9</a:t>
            </a:fld>
            <a:endParaRPr lang="de-DE"/>
          </a:p>
        </p:txBody>
      </p:sp>
    </p:spTree>
    <p:extLst>
      <p:ext uri="{BB962C8B-B14F-4D97-AF65-F5344CB8AC3E}">
        <p14:creationId xmlns:p14="http://schemas.microsoft.com/office/powerpoint/2010/main" val="41241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DFD94-7725-4CB2-90FC-A70BDBFCD4D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06242DC-C524-5D53-E83A-3C4D6E3AC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44F52AE-7A1D-2DE5-4271-1873F06B3C05}"/>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5" name="Fußzeilenplatzhalter 4">
            <a:extLst>
              <a:ext uri="{FF2B5EF4-FFF2-40B4-BE49-F238E27FC236}">
                <a16:creationId xmlns:a16="http://schemas.microsoft.com/office/drawing/2014/main" id="{3BA97886-D55E-F645-A297-7A9AEE6D8B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99E20F-6D8E-D679-A133-19DDF9093579}"/>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16682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FB040-1DD5-D773-F94B-1171AAC164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F5ED830-831F-0FFF-0DDF-576FD21C837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B88EAE-4A1C-81BC-6AAE-7D22397EED1B}"/>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5" name="Fußzeilenplatzhalter 4">
            <a:extLst>
              <a:ext uri="{FF2B5EF4-FFF2-40B4-BE49-F238E27FC236}">
                <a16:creationId xmlns:a16="http://schemas.microsoft.com/office/drawing/2014/main" id="{3754F24A-1F60-B3B7-A554-358DCAD837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DA8A57-0811-35FA-D5E6-4403137AE85C}"/>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36604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D6E3779-62FD-D850-8242-9629C2EB9C5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AD1412F-3C5F-72B3-176D-C6B36A14ED5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FFB3B47-7A2D-66CE-F9B6-9A7CE37B24A2}"/>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5" name="Fußzeilenplatzhalter 4">
            <a:extLst>
              <a:ext uri="{FF2B5EF4-FFF2-40B4-BE49-F238E27FC236}">
                <a16:creationId xmlns:a16="http://schemas.microsoft.com/office/drawing/2014/main" id="{C10C8A83-2B13-D097-E890-20CCE97027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AA943BA-B2DD-EB96-7B0A-1E83F3D26D49}"/>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407613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2B0B6-57F2-3898-8E71-CF615A4B6BB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41A5B8-E0E7-FBEA-678A-F123F29558C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6EA6A9F-26C0-3C35-9CBF-661A3FA5308F}"/>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5" name="Fußzeilenplatzhalter 4">
            <a:extLst>
              <a:ext uri="{FF2B5EF4-FFF2-40B4-BE49-F238E27FC236}">
                <a16:creationId xmlns:a16="http://schemas.microsoft.com/office/drawing/2014/main" id="{65B8E1E2-B3E9-2F49-B5A8-2D00866ED34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DE5BCE-F038-C581-287B-DC22F0D29889}"/>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306036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A639B-E56B-D29A-2E00-8BCFFBE1193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3DAAF40-0A0C-E881-429F-BAA3705AB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4CD48A4-8919-125E-0358-54CEAEDD824F}"/>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5" name="Fußzeilenplatzhalter 4">
            <a:extLst>
              <a:ext uri="{FF2B5EF4-FFF2-40B4-BE49-F238E27FC236}">
                <a16:creationId xmlns:a16="http://schemas.microsoft.com/office/drawing/2014/main" id="{6549CAE5-7996-7C61-3ED8-87076D1359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7FD0287-F717-46EA-A57D-77169D652187}"/>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413940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E6329-957C-72F4-80ED-7E4206DBC27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AFF0223-9A09-7E4E-AE5A-8D13C58B78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9170CF5-590F-FB09-E3B0-634E624AF34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9DA0EEB-18BC-FDD5-18B5-A5BFFA646E40}"/>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6" name="Fußzeilenplatzhalter 5">
            <a:extLst>
              <a:ext uri="{FF2B5EF4-FFF2-40B4-BE49-F238E27FC236}">
                <a16:creationId xmlns:a16="http://schemas.microsoft.com/office/drawing/2014/main" id="{4D28F8F4-9F47-B611-10BA-3A81D0EB08F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7E1D833-5238-5A3B-15AC-44BB8A4DDAAC}"/>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27357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77343-0DC3-F989-4D92-105D0D6331F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C480DAC-DA95-10E6-F9D9-91722ACE9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899F7FF-27F7-EE08-F8A7-40D5184FB7D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73A7707-5FC3-5057-7988-36013A4D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59F1C6B-6A3F-A5A0-91C3-C9ECF63DAAD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F1D91F0-7C9E-87E0-2F4C-228E88CA3977}"/>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8" name="Fußzeilenplatzhalter 7">
            <a:extLst>
              <a:ext uri="{FF2B5EF4-FFF2-40B4-BE49-F238E27FC236}">
                <a16:creationId xmlns:a16="http://schemas.microsoft.com/office/drawing/2014/main" id="{88F7133D-BF43-77B8-2AE7-24BC5FFB18A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7802F98-30C2-9D5E-B0D1-3A3B17FAB7F4}"/>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211409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99F4C-1E52-33CE-4512-BAF7AE3CE00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60F2583-1993-D63B-9DC6-2815F5700984}"/>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4" name="Fußzeilenplatzhalter 3">
            <a:extLst>
              <a:ext uri="{FF2B5EF4-FFF2-40B4-BE49-F238E27FC236}">
                <a16:creationId xmlns:a16="http://schemas.microsoft.com/office/drawing/2014/main" id="{4FA2C68A-F465-8CD9-57E4-868213170BD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2C16D3E-91B7-E4F9-018C-20E758EA44B7}"/>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260878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FD92EED-522A-C5AE-A91A-C94EB83FE05F}"/>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3" name="Fußzeilenplatzhalter 2">
            <a:extLst>
              <a:ext uri="{FF2B5EF4-FFF2-40B4-BE49-F238E27FC236}">
                <a16:creationId xmlns:a16="http://schemas.microsoft.com/office/drawing/2014/main" id="{916C2F1F-7089-2D84-9E69-67E5DCA7C9D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57D1AB4-5BE0-32AF-53AE-C20095DAC6D2}"/>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196007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76F31-57D1-7E85-7736-08A7411F617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44DBB7E-B069-97B1-0DB2-64D16E9CC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B1D0F99-6960-C8AB-13FB-7D1AE6C56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F73B074-B3AA-D819-CFBE-E65D3679D534}"/>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6" name="Fußzeilenplatzhalter 5">
            <a:extLst>
              <a:ext uri="{FF2B5EF4-FFF2-40B4-BE49-F238E27FC236}">
                <a16:creationId xmlns:a16="http://schemas.microsoft.com/office/drawing/2014/main" id="{6A51D12D-118D-F072-D8EC-7946C0E857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D6C90FC-E46C-A2C4-9FBC-C9D5D39F4B6E}"/>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367343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DE928-46C9-C697-3D88-20A538CF485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809D8A4-4025-0D87-4FB2-C1B6514FEA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64C7010-82B3-D745-294B-D5588D7B7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5AFD22A-FDAA-FB91-C0CC-5B1664783846}"/>
              </a:ext>
            </a:extLst>
          </p:cNvPr>
          <p:cNvSpPr>
            <a:spLocks noGrp="1"/>
          </p:cNvSpPr>
          <p:nvPr>
            <p:ph type="dt" sz="half" idx="10"/>
          </p:nvPr>
        </p:nvSpPr>
        <p:spPr/>
        <p:txBody>
          <a:bodyPr/>
          <a:lstStyle/>
          <a:p>
            <a:fld id="{4902B9C9-1EFE-4F64-B976-67763281637C}" type="datetimeFigureOut">
              <a:rPr lang="de-DE" smtClean="0"/>
              <a:t>22.02.23</a:t>
            </a:fld>
            <a:endParaRPr lang="de-DE"/>
          </a:p>
        </p:txBody>
      </p:sp>
      <p:sp>
        <p:nvSpPr>
          <p:cNvPr id="6" name="Fußzeilenplatzhalter 5">
            <a:extLst>
              <a:ext uri="{FF2B5EF4-FFF2-40B4-BE49-F238E27FC236}">
                <a16:creationId xmlns:a16="http://schemas.microsoft.com/office/drawing/2014/main" id="{F1C25B15-A406-7E5D-1340-E9B5AEA4AE1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FDB5C2D-B610-0094-8B40-1EE37B0A2CAF}"/>
              </a:ext>
            </a:extLst>
          </p:cNvPr>
          <p:cNvSpPr>
            <a:spLocks noGrp="1"/>
          </p:cNvSpPr>
          <p:nvPr>
            <p:ph type="sldNum" sz="quarter" idx="12"/>
          </p:nvPr>
        </p:nvSpPr>
        <p:spPr/>
        <p:txBody>
          <a:bodyPr/>
          <a:lstStyle/>
          <a:p>
            <a:fld id="{380C1A03-CCE2-47C1-98ED-5A7BD1558AD2}" type="slidenum">
              <a:rPr lang="de-DE" smtClean="0"/>
              <a:t>‹Nr.›</a:t>
            </a:fld>
            <a:endParaRPr lang="de-DE"/>
          </a:p>
        </p:txBody>
      </p:sp>
    </p:spTree>
    <p:extLst>
      <p:ext uri="{BB962C8B-B14F-4D97-AF65-F5344CB8AC3E}">
        <p14:creationId xmlns:p14="http://schemas.microsoft.com/office/powerpoint/2010/main" val="16006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EB4978D-94C8-B1C0-CB80-5FDAC67B0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E79C5D-9B08-ABFC-0A4F-02E61911E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D458DD-6F5D-7179-5D8C-00EA7EB09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2B9C9-1EFE-4F64-B976-67763281637C}" type="datetimeFigureOut">
              <a:rPr lang="de-DE" smtClean="0"/>
              <a:t>22.02.23</a:t>
            </a:fld>
            <a:endParaRPr lang="de-DE"/>
          </a:p>
        </p:txBody>
      </p:sp>
      <p:sp>
        <p:nvSpPr>
          <p:cNvPr id="5" name="Fußzeilenplatzhalter 4">
            <a:extLst>
              <a:ext uri="{FF2B5EF4-FFF2-40B4-BE49-F238E27FC236}">
                <a16:creationId xmlns:a16="http://schemas.microsoft.com/office/drawing/2014/main" id="{59D4DB41-3D61-A09A-ABEF-87B1227DA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BD3CF07-4228-79F5-62F2-B4F5466F4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C1A03-CCE2-47C1-98ED-5A7BD1558AD2}" type="slidenum">
              <a:rPr lang="de-DE" smtClean="0"/>
              <a:t>‹Nr.›</a:t>
            </a:fld>
            <a:endParaRPr lang="de-DE"/>
          </a:p>
        </p:txBody>
      </p:sp>
    </p:spTree>
    <p:extLst>
      <p:ext uri="{BB962C8B-B14F-4D97-AF65-F5344CB8AC3E}">
        <p14:creationId xmlns:p14="http://schemas.microsoft.com/office/powerpoint/2010/main" val="235088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0.xml"/><Relationship Id="rId7" Type="http://schemas.openxmlformats.org/officeDocument/2006/relationships/image" Target="../media/image4.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QLrFPWpNU3A?feature=oembed" TargetMode="External"/><Relationship Id="rId6" Type="http://schemas.openxmlformats.org/officeDocument/2006/relationships/image" Target="../media/image3.png"/><Relationship Id="rId11" Type="http://schemas.openxmlformats.org/officeDocument/2006/relationships/image" Target="../media/image24.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37.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png"/><Relationship Id="rId18" Type="http://schemas.openxmlformats.org/officeDocument/2006/relationships/image" Target="../media/image41.pn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24.png"/><Relationship Id="rId17" Type="http://schemas.openxmlformats.org/officeDocument/2006/relationships/image" Target="../media/image18.jpeg"/><Relationship Id="rId2" Type="http://schemas.openxmlformats.org/officeDocument/2006/relationships/notesSlide" Target="../notesSlides/notesSlide11.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1.png"/><Relationship Id="rId5" Type="http://schemas.openxmlformats.org/officeDocument/2006/relationships/image" Target="../media/image16.jpeg"/><Relationship Id="rId15" Type="http://schemas.openxmlformats.org/officeDocument/2006/relationships/image" Target="../media/image39.jpeg"/><Relationship Id="rId10" Type="http://schemas.openxmlformats.org/officeDocument/2006/relationships/image" Target="../media/image19.png"/><Relationship Id="rId4" Type="http://schemas.openxmlformats.org/officeDocument/2006/relationships/image" Target="../media/image17.jpeg"/><Relationship Id="rId9" Type="http://schemas.openxmlformats.org/officeDocument/2006/relationships/image" Target="../media/image5.png"/><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54.png"/><Relationship Id="rId26" Type="http://schemas.openxmlformats.org/officeDocument/2006/relationships/image" Target="../media/image58.png"/><Relationship Id="rId3" Type="http://schemas.openxmlformats.org/officeDocument/2006/relationships/image" Target="../media/image45.png"/><Relationship Id="rId21" Type="http://schemas.openxmlformats.org/officeDocument/2006/relationships/customXml" Target="../ink/ink7.xml"/><Relationship Id="rId34"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2" Type="http://schemas.openxmlformats.org/officeDocument/2006/relationships/notesSlide" Target="../notesSlides/notesSlide14.xml"/><Relationship Id="rId16" Type="http://schemas.openxmlformats.org/officeDocument/2006/relationships/image" Target="../media/image53.png"/><Relationship Id="rId20" Type="http://schemas.openxmlformats.org/officeDocument/2006/relationships/image" Target="../media/image55.png"/><Relationship Id="rId29"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customXml" Target="../ink/ink2.xml"/><Relationship Id="rId24" Type="http://schemas.openxmlformats.org/officeDocument/2006/relationships/image" Target="../media/image57.png"/><Relationship Id="rId32" Type="http://schemas.openxmlformats.org/officeDocument/2006/relationships/image" Target="../media/image61.png"/><Relationship Id="rId5" Type="http://schemas.openxmlformats.org/officeDocument/2006/relationships/image" Target="../media/image46.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59.png"/><Relationship Id="rId10" Type="http://schemas.openxmlformats.org/officeDocument/2006/relationships/image" Target="../media/image50.png"/><Relationship Id="rId19" Type="http://schemas.openxmlformats.org/officeDocument/2006/relationships/customXml" Target="../ink/ink6.xml"/><Relationship Id="rId31" Type="http://schemas.openxmlformats.org/officeDocument/2006/relationships/customXml" Target="../ink/ink12.xml"/><Relationship Id="rId4" Type="http://schemas.microsoft.com/office/2007/relationships/hdphoto" Target="../media/hdphoto2.wdp"/><Relationship Id="rId9" Type="http://schemas.openxmlformats.org/officeDocument/2006/relationships/customXml" Target="../ink/ink1.xml"/><Relationship Id="rId14" Type="http://schemas.openxmlformats.org/officeDocument/2006/relationships/image" Target="../media/image52.png"/><Relationship Id="rId22" Type="http://schemas.openxmlformats.org/officeDocument/2006/relationships/image" Target="../media/image56.png"/><Relationship Id="rId27" Type="http://schemas.openxmlformats.org/officeDocument/2006/relationships/customXml" Target="../ink/ink10.xml"/><Relationship Id="rId30" Type="http://schemas.openxmlformats.org/officeDocument/2006/relationships/image" Target="../media/image60.png"/><Relationship Id="rId8"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4.jpeg"/><Relationship Id="rId5" Type="http://schemas.microsoft.com/office/2007/relationships/hdphoto" Target="../media/hdphoto1.wdp"/><Relationship Id="rId10"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Grafik 6">
            <a:extLst>
              <a:ext uri="{FF2B5EF4-FFF2-40B4-BE49-F238E27FC236}">
                <a16:creationId xmlns:a16="http://schemas.microsoft.com/office/drawing/2014/main" id="{70674008-2730-B3E3-9CAB-07C858385209}"/>
              </a:ext>
            </a:extLst>
          </p:cNvPr>
          <p:cNvPicPr>
            <a:picLocks noChangeAspect="1"/>
          </p:cNvPicPr>
          <p:nvPr/>
        </p:nvPicPr>
        <p:blipFill rotWithShape="1">
          <a:blip r:embed="rId3"/>
          <a:srcRect t="7328" b="15367"/>
          <a:stretch/>
        </p:blipFill>
        <p:spPr>
          <a:xfrm>
            <a:off x="20" y="1282"/>
            <a:ext cx="12191980" cy="6856718"/>
          </a:xfrm>
          <a:prstGeom prst="rect">
            <a:avLst/>
          </a:prstGeom>
        </p:spPr>
      </p:pic>
    </p:spTree>
    <p:extLst>
      <p:ext uri="{BB962C8B-B14F-4D97-AF65-F5344CB8AC3E}">
        <p14:creationId xmlns:p14="http://schemas.microsoft.com/office/powerpoint/2010/main" val="344155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92B3B-26E8-829A-9E59-A8792FEC1BCC}"/>
              </a:ext>
            </a:extLst>
          </p:cNvPr>
          <p:cNvSpPr>
            <a:spLocks noGrp="1"/>
          </p:cNvSpPr>
          <p:nvPr>
            <p:ph type="title"/>
          </p:nvPr>
        </p:nvSpPr>
        <p:spPr>
          <a:xfrm>
            <a:off x="2197100" y="365125"/>
            <a:ext cx="7200900" cy="1325563"/>
          </a:xfrm>
        </p:spPr>
        <p:txBody>
          <a:bodyPr/>
          <a:lstStyle/>
          <a:p>
            <a:r>
              <a:rPr lang="de-DE" dirty="0">
                <a:latin typeface="Amasis MT Pro" panose="02040504050005020304" pitchFamily="18" charset="0"/>
              </a:rPr>
              <a:t>Welche Gedanken hast du zu diesem Video?</a:t>
            </a:r>
          </a:p>
        </p:txBody>
      </p:sp>
      <p:pic>
        <p:nvPicPr>
          <p:cNvPr id="4" name="Onlinemedien 3" title="Diese Kinder erleben eine riesige Überraschung">
            <a:hlinkClick r:id="" action="ppaction://media"/>
            <a:extLst>
              <a:ext uri="{FF2B5EF4-FFF2-40B4-BE49-F238E27FC236}">
                <a16:creationId xmlns:a16="http://schemas.microsoft.com/office/drawing/2014/main" id="{515A0559-E0AB-9C24-861F-A55027C84A7D}"/>
              </a:ext>
            </a:extLst>
          </p:cNvPr>
          <p:cNvPicPr>
            <a:picLocks noRot="1" noChangeAspect="1"/>
          </p:cNvPicPr>
          <p:nvPr>
            <a:videoFile r:link="rId1"/>
          </p:nvPr>
        </p:nvPicPr>
        <p:blipFill>
          <a:blip r:embed="rId4"/>
          <a:stretch>
            <a:fillRect/>
          </a:stretch>
        </p:blipFill>
        <p:spPr>
          <a:xfrm>
            <a:off x="1574800" y="1613534"/>
            <a:ext cx="8636000" cy="4879341"/>
          </a:xfrm>
          <a:prstGeom prst="rect">
            <a:avLst/>
          </a:prstGeom>
        </p:spPr>
      </p:pic>
      <p:grpSp>
        <p:nvGrpSpPr>
          <p:cNvPr id="5" name="Gruppieren 4">
            <a:extLst>
              <a:ext uri="{FF2B5EF4-FFF2-40B4-BE49-F238E27FC236}">
                <a16:creationId xmlns:a16="http://schemas.microsoft.com/office/drawing/2014/main" id="{56DA0987-1255-AC4C-259A-CC9EFD1E117E}"/>
              </a:ext>
            </a:extLst>
          </p:cNvPr>
          <p:cNvGrpSpPr/>
          <p:nvPr/>
        </p:nvGrpSpPr>
        <p:grpSpPr>
          <a:xfrm rot="6913865">
            <a:off x="-986142" y="-749818"/>
            <a:ext cx="3856243" cy="2418113"/>
            <a:chOff x="9142782" y="-660293"/>
            <a:chExt cx="3856243" cy="2418113"/>
          </a:xfrm>
        </p:grpSpPr>
        <p:sp>
          <p:nvSpPr>
            <p:cNvPr id="6" name="Ellipse 5">
              <a:extLst>
                <a:ext uri="{FF2B5EF4-FFF2-40B4-BE49-F238E27FC236}">
                  <a16:creationId xmlns:a16="http://schemas.microsoft.com/office/drawing/2014/main" id="{941915A5-F82A-9E99-40B3-527EAEC9A822}"/>
                </a:ext>
              </a:extLst>
            </p:cNvPr>
            <p:cNvSpPr/>
            <p:nvPr/>
          </p:nvSpPr>
          <p:spPr>
            <a:xfrm rot="10800000">
              <a:off x="11147267" y="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a:extLst>
                <a:ext uri="{FF2B5EF4-FFF2-40B4-BE49-F238E27FC236}">
                  <a16:creationId xmlns:a16="http://schemas.microsoft.com/office/drawing/2014/main" id="{FA8C97AD-70A6-97A1-4C03-70294F1CE496}"/>
                </a:ext>
              </a:extLst>
            </p:cNvPr>
            <p:cNvSpPr/>
            <p:nvPr/>
          </p:nvSpPr>
          <p:spPr>
            <a:xfrm rot="10800000">
              <a:off x="10428747" y="-546502"/>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llipse 7">
              <a:extLst>
                <a:ext uri="{FF2B5EF4-FFF2-40B4-BE49-F238E27FC236}">
                  <a16:creationId xmlns:a16="http://schemas.microsoft.com/office/drawing/2014/main" id="{B89B3EDD-8571-D610-632B-55A725F49693}"/>
                </a:ext>
              </a:extLst>
            </p:cNvPr>
            <p:cNvSpPr/>
            <p:nvPr/>
          </p:nvSpPr>
          <p:spPr>
            <a:xfrm rot="10800000">
              <a:off x="10581721" y="487039"/>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a:extLst>
                <a:ext uri="{FF2B5EF4-FFF2-40B4-BE49-F238E27FC236}">
                  <a16:creationId xmlns:a16="http://schemas.microsoft.com/office/drawing/2014/main" id="{66434B63-35AF-A02A-C216-B0C0EBE94281}"/>
                </a:ext>
              </a:extLst>
            </p:cNvPr>
            <p:cNvSpPr/>
            <p:nvPr/>
          </p:nvSpPr>
          <p:spPr>
            <a:xfrm rot="10800000">
              <a:off x="9142782" y="-660293"/>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5" name="Gruppieren 14">
            <a:extLst>
              <a:ext uri="{FF2B5EF4-FFF2-40B4-BE49-F238E27FC236}">
                <a16:creationId xmlns:a16="http://schemas.microsoft.com/office/drawing/2014/main" id="{DF9CEFAF-2CC5-B159-E8B9-E49546ECD864}"/>
              </a:ext>
            </a:extLst>
          </p:cNvPr>
          <p:cNvGrpSpPr/>
          <p:nvPr/>
        </p:nvGrpSpPr>
        <p:grpSpPr>
          <a:xfrm rot="1510450">
            <a:off x="9612517" y="-303511"/>
            <a:ext cx="3856243" cy="2418113"/>
            <a:chOff x="9066418" y="-688093"/>
            <a:chExt cx="3856243" cy="2418113"/>
          </a:xfrm>
        </p:grpSpPr>
        <p:grpSp>
          <p:nvGrpSpPr>
            <p:cNvPr id="16" name="Gruppieren 15">
              <a:extLst>
                <a:ext uri="{FF2B5EF4-FFF2-40B4-BE49-F238E27FC236}">
                  <a16:creationId xmlns:a16="http://schemas.microsoft.com/office/drawing/2014/main" id="{03DE503A-B329-B556-D508-D417B21B6425}"/>
                </a:ext>
              </a:extLst>
            </p:cNvPr>
            <p:cNvGrpSpPr/>
            <p:nvPr/>
          </p:nvGrpSpPr>
          <p:grpSpPr>
            <a:xfrm>
              <a:off x="9066418" y="-688093"/>
              <a:ext cx="3856243" cy="2418113"/>
              <a:chOff x="9142782" y="-660293"/>
              <a:chExt cx="3856243" cy="2418113"/>
            </a:xfrm>
          </p:grpSpPr>
          <p:sp>
            <p:nvSpPr>
              <p:cNvPr id="19" name="Ellipse 18">
                <a:extLst>
                  <a:ext uri="{FF2B5EF4-FFF2-40B4-BE49-F238E27FC236}">
                    <a16:creationId xmlns:a16="http://schemas.microsoft.com/office/drawing/2014/main" id="{4AAEF4C5-EFCE-850F-6300-668CD7145430}"/>
                  </a:ext>
                </a:extLst>
              </p:cNvPr>
              <p:cNvSpPr/>
              <p:nvPr/>
            </p:nvSpPr>
            <p:spPr>
              <a:xfrm rot="10800000">
                <a:off x="11147267" y="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FB55BFF1-24E5-2338-81FA-C428520FDD01}"/>
                  </a:ext>
                </a:extLst>
              </p:cNvPr>
              <p:cNvSpPr/>
              <p:nvPr/>
            </p:nvSpPr>
            <p:spPr>
              <a:xfrm rot="10800000">
                <a:off x="10428747" y="-546502"/>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347C3DB9-C639-BF3F-1D34-76FA65A69F80}"/>
                  </a:ext>
                </a:extLst>
              </p:cNvPr>
              <p:cNvSpPr/>
              <p:nvPr/>
            </p:nvSpPr>
            <p:spPr>
              <a:xfrm rot="10800000">
                <a:off x="10581721" y="487039"/>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AE7C5053-C2FE-861C-B77E-486817D5B88F}"/>
                  </a:ext>
                </a:extLst>
              </p:cNvPr>
              <p:cNvSpPr/>
              <p:nvPr/>
            </p:nvSpPr>
            <p:spPr>
              <a:xfrm rot="10800000">
                <a:off x="9142782" y="-660293"/>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Picture 56" descr="Glätteisen - Kostenlose schönheit Icons">
                <a:extLst>
                  <a:ext uri="{FF2B5EF4-FFF2-40B4-BE49-F238E27FC236}">
                    <a16:creationId xmlns:a16="http://schemas.microsoft.com/office/drawing/2014/main" id="{8BBBCCA9-85A0-F929-5B5E-9887D02D63B0}"/>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10668548" y="619141"/>
                <a:ext cx="907674" cy="9076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2" descr="Toaster - Free food icons">
                <a:extLst>
                  <a:ext uri="{FF2B5EF4-FFF2-40B4-BE49-F238E27FC236}">
                    <a16:creationId xmlns:a16="http://schemas.microsoft.com/office/drawing/2014/main" id="{5D7F6D54-B3D9-3594-129C-15DB28EE30D9}"/>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11802722" y="307308"/>
                <a:ext cx="990017" cy="990017"/>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30" descr="Robot - Free halloween icons">
              <a:extLst>
                <a:ext uri="{FF2B5EF4-FFF2-40B4-BE49-F238E27FC236}">
                  <a16:creationId xmlns:a16="http://schemas.microsoft.com/office/drawing/2014/main" id="{0B0EADB8-F964-BB40-1471-1B23173C157B}"/>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9328409" y="-367357"/>
              <a:ext cx="1327776" cy="13277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Kühlschrank - Kostenlose lebensmittel Icons">
              <a:extLst>
                <a:ext uri="{FF2B5EF4-FFF2-40B4-BE49-F238E27FC236}">
                  <a16:creationId xmlns:a16="http://schemas.microsoft.com/office/drawing/2014/main" id="{CEE576C9-06C3-AB89-A0A7-D68B5B263354}"/>
                </a:ext>
              </a:extLst>
            </p:cNvPr>
            <p:cNvPicPr>
              <a:picLocks noChangeAspect="1" noChangeArrowheads="1"/>
            </p:cNvPicPr>
            <p:nvPr/>
          </p:nvPicPr>
          <p:blipFill>
            <a:blip r:embed="rId8">
              <a:alphaModFix amt="20000"/>
              <a:extLst>
                <a:ext uri="{28A0092B-C50C-407E-A947-70E740481C1C}">
                  <a14:useLocalDpi xmlns:a14="http://schemas.microsoft.com/office/drawing/2010/main" val="0"/>
                </a:ext>
              </a:extLst>
            </a:blip>
            <a:srcRect/>
            <a:stretch>
              <a:fillRect/>
            </a:stretch>
          </p:blipFill>
          <p:spPr bwMode="auto">
            <a:xfrm>
              <a:off x="10994540" y="-283264"/>
              <a:ext cx="648388" cy="648388"/>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6" descr="Erfindung - Kostenlose technologie Icons">
            <a:extLst>
              <a:ext uri="{FF2B5EF4-FFF2-40B4-BE49-F238E27FC236}">
                <a16:creationId xmlns:a16="http://schemas.microsoft.com/office/drawing/2014/main" id="{66479844-9D8E-D5EE-AD32-BA6EF14FF7B7}"/>
              </a:ext>
            </a:extLst>
          </p:cNvPr>
          <p:cNvPicPr>
            <a:picLocks noChangeAspect="1" noChangeArrowheads="1"/>
          </p:cNvPicPr>
          <p:nvPr/>
        </p:nvPicPr>
        <p:blipFill>
          <a:blip r:embed="rId9">
            <a:alphaModFix amt="20000"/>
            <a:extLst>
              <a:ext uri="{28A0092B-C50C-407E-A947-70E740481C1C}">
                <a14:useLocalDpi xmlns:a14="http://schemas.microsoft.com/office/drawing/2010/main" val="0"/>
              </a:ext>
            </a:extLst>
          </a:blip>
          <a:srcRect/>
          <a:stretch>
            <a:fillRect/>
          </a:stretch>
        </p:blipFill>
        <p:spPr bwMode="auto">
          <a:xfrm>
            <a:off x="1063952" y="-657566"/>
            <a:ext cx="1207805" cy="12078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2" descr="Rakete - Kostenlose geschäft und finanzen Icons">
            <a:extLst>
              <a:ext uri="{FF2B5EF4-FFF2-40B4-BE49-F238E27FC236}">
                <a16:creationId xmlns:a16="http://schemas.microsoft.com/office/drawing/2014/main" id="{EB037D60-C0B0-4EAC-928F-05EBF9C8AA96}"/>
              </a:ext>
            </a:extLst>
          </p:cNvPr>
          <p:cNvPicPr>
            <a:picLocks noChangeAspect="1" noChangeArrowheads="1"/>
          </p:cNvPicPr>
          <p:nvPr/>
        </p:nvPicPr>
        <p:blipFill>
          <a:blip r:embed="rId10">
            <a:alphaModFix amt="20000"/>
            <a:extLst>
              <a:ext uri="{28A0092B-C50C-407E-A947-70E740481C1C}">
                <a14:useLocalDpi xmlns:a14="http://schemas.microsoft.com/office/drawing/2010/main" val="0"/>
              </a:ext>
            </a:extLst>
          </a:blip>
          <a:srcRect/>
          <a:stretch>
            <a:fillRect/>
          </a:stretch>
        </p:blipFill>
        <p:spPr bwMode="auto">
          <a:xfrm>
            <a:off x="21575" y="-8518"/>
            <a:ext cx="806605" cy="8066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8" descr="Iron - Free electronics icons">
            <a:extLst>
              <a:ext uri="{FF2B5EF4-FFF2-40B4-BE49-F238E27FC236}">
                <a16:creationId xmlns:a16="http://schemas.microsoft.com/office/drawing/2014/main" id="{393BEB79-2946-B375-34F8-1A40DD5B5B5C}"/>
              </a:ext>
            </a:extLst>
          </p:cNvPr>
          <p:cNvPicPr>
            <a:picLocks noChangeAspect="1" noChangeArrowheads="1"/>
          </p:cNvPicPr>
          <p:nvPr/>
        </p:nvPicPr>
        <p:blipFill>
          <a:blip r:embed="rId11">
            <a:alphaModFix amt="20000"/>
            <a:extLst>
              <a:ext uri="{28A0092B-C50C-407E-A947-70E740481C1C}">
                <a14:useLocalDpi xmlns:a14="http://schemas.microsoft.com/office/drawing/2010/main" val="0"/>
              </a:ext>
            </a:extLst>
          </a:blip>
          <a:srcRect/>
          <a:stretch>
            <a:fillRect/>
          </a:stretch>
        </p:blipFill>
        <p:spPr bwMode="auto">
          <a:xfrm>
            <a:off x="-184738" y="1139867"/>
            <a:ext cx="749808" cy="7498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4" descr="Ice cream machine - Free electronics icons">
            <a:extLst>
              <a:ext uri="{FF2B5EF4-FFF2-40B4-BE49-F238E27FC236}">
                <a16:creationId xmlns:a16="http://schemas.microsoft.com/office/drawing/2014/main" id="{245008F0-E712-AC36-5DE5-693B455E3A39}"/>
              </a:ext>
            </a:extLst>
          </p:cNvPr>
          <p:cNvPicPr>
            <a:picLocks noChangeAspect="1" noChangeArrowheads="1"/>
          </p:cNvPicPr>
          <p:nvPr/>
        </p:nvPicPr>
        <p:blipFill>
          <a:blip r:embed="rId12">
            <a:alphaModFix amt="20000"/>
            <a:extLst>
              <a:ext uri="{28A0092B-C50C-407E-A947-70E740481C1C}">
                <a14:useLocalDpi xmlns:a14="http://schemas.microsoft.com/office/drawing/2010/main" val="0"/>
              </a:ext>
            </a:extLst>
          </a:blip>
          <a:srcRect/>
          <a:stretch>
            <a:fillRect/>
          </a:stretch>
        </p:blipFill>
        <p:spPr bwMode="auto">
          <a:xfrm>
            <a:off x="958250" y="672154"/>
            <a:ext cx="629474" cy="62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8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277AD-90FB-A8D4-8CE4-3BD7F14C4DF4}"/>
              </a:ext>
            </a:extLst>
          </p:cNvPr>
          <p:cNvSpPr>
            <a:spLocks noGrp="1"/>
          </p:cNvSpPr>
          <p:nvPr>
            <p:ph type="title"/>
          </p:nvPr>
        </p:nvSpPr>
        <p:spPr/>
        <p:txBody>
          <a:bodyPr/>
          <a:lstStyle/>
          <a:p>
            <a:pPr algn="ctr"/>
            <a:r>
              <a:rPr lang="de-DE" dirty="0">
                <a:latin typeface="Amasis MT Pro Black" panose="02040A04050005020304" pitchFamily="18" charset="0"/>
              </a:rPr>
              <a:t>Technik ist für alle!</a:t>
            </a:r>
          </a:p>
        </p:txBody>
      </p:sp>
      <p:sp>
        <p:nvSpPr>
          <p:cNvPr id="3" name="Inhaltsplatzhalter 2">
            <a:extLst>
              <a:ext uri="{FF2B5EF4-FFF2-40B4-BE49-F238E27FC236}">
                <a16:creationId xmlns:a16="http://schemas.microsoft.com/office/drawing/2014/main" id="{203E59F8-657B-FEAC-5228-60F1DD7FF49C}"/>
              </a:ext>
            </a:extLst>
          </p:cNvPr>
          <p:cNvSpPr>
            <a:spLocks noGrp="1"/>
          </p:cNvSpPr>
          <p:nvPr>
            <p:ph idx="1"/>
          </p:nvPr>
        </p:nvSpPr>
        <p:spPr>
          <a:xfrm>
            <a:off x="838200" y="1825625"/>
            <a:ext cx="10774764" cy="4351338"/>
          </a:xfrm>
        </p:spPr>
        <p:txBody>
          <a:bodyPr/>
          <a:lstStyle/>
          <a:p>
            <a:r>
              <a:rPr lang="de-DE" dirty="0">
                <a:latin typeface="Amasis MT Pro Light" panose="02040304050005020304" pitchFamily="18" charset="0"/>
              </a:rPr>
              <a:t>Oftmals wird der Begriff „Technik“ mit Männern assoziiert OBWOHL</a:t>
            </a:r>
          </a:p>
          <a:p>
            <a:r>
              <a:rPr lang="de-DE" dirty="0">
                <a:latin typeface="Amasis MT Pro Light" panose="02040304050005020304" pitchFamily="18" charset="0"/>
              </a:rPr>
              <a:t>Frauen sehr kreativ und dadurch große technische Erfinderinnen sind</a:t>
            </a:r>
          </a:p>
          <a:p>
            <a:r>
              <a:rPr lang="de-DE" dirty="0">
                <a:latin typeface="Amasis MT Pro Light" panose="02040304050005020304" pitchFamily="18" charset="0"/>
              </a:rPr>
              <a:t>Tatsächlich gehen all diese Erfindungen von Folie 5 auf Frauen zurück:</a:t>
            </a:r>
          </a:p>
        </p:txBody>
      </p:sp>
      <p:pic>
        <p:nvPicPr>
          <p:cNvPr id="4" name="Picture 2">
            <a:extLst>
              <a:ext uri="{FF2B5EF4-FFF2-40B4-BE49-F238E27FC236}">
                <a16:creationId xmlns:a16="http://schemas.microsoft.com/office/drawing/2014/main" id="{5948582D-4A34-03D7-4B1F-7298C8720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 y="3539734"/>
            <a:ext cx="4438751" cy="1778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248 Vintage Windshield Wiper Stock Photos - Free &amp; Royalty-Free Stock  Photos from Dreamstime">
            <a:extLst>
              <a:ext uri="{FF2B5EF4-FFF2-40B4-BE49-F238E27FC236}">
                <a16:creationId xmlns:a16="http://schemas.microsoft.com/office/drawing/2014/main" id="{DF6E7623-9AC3-3CD0-53E6-BAA10255F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6873" y="3551958"/>
            <a:ext cx="2967417" cy="1778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Josephine Cochranes entwurf für einen geschirrpüler">
            <a:extLst>
              <a:ext uri="{FF2B5EF4-FFF2-40B4-BE49-F238E27FC236}">
                <a16:creationId xmlns:a16="http://schemas.microsoft.com/office/drawing/2014/main" id="{A9F6D06D-B549-9326-2555-40186D8A1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981" y="3539734"/>
            <a:ext cx="2225219" cy="20353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ABFE5D64-69BD-A90E-891E-5946AD5A56B7}"/>
              </a:ext>
            </a:extLst>
          </p:cNvPr>
          <p:cNvGrpSpPr/>
          <p:nvPr/>
        </p:nvGrpSpPr>
        <p:grpSpPr>
          <a:xfrm>
            <a:off x="9066418" y="-688093"/>
            <a:ext cx="3856243" cy="2418113"/>
            <a:chOff x="9066418" y="-688093"/>
            <a:chExt cx="3856243" cy="2418113"/>
          </a:xfrm>
        </p:grpSpPr>
        <p:grpSp>
          <p:nvGrpSpPr>
            <p:cNvPr id="9" name="Gruppieren 8">
              <a:extLst>
                <a:ext uri="{FF2B5EF4-FFF2-40B4-BE49-F238E27FC236}">
                  <a16:creationId xmlns:a16="http://schemas.microsoft.com/office/drawing/2014/main" id="{CB1827C9-9776-60C6-4F6F-E9453BC4BBD4}"/>
                </a:ext>
              </a:extLst>
            </p:cNvPr>
            <p:cNvGrpSpPr/>
            <p:nvPr/>
          </p:nvGrpSpPr>
          <p:grpSpPr>
            <a:xfrm>
              <a:off x="9066418" y="-688093"/>
              <a:ext cx="3856243" cy="2418113"/>
              <a:chOff x="9142782" y="-660293"/>
              <a:chExt cx="3856243" cy="2418113"/>
            </a:xfrm>
          </p:grpSpPr>
          <p:sp>
            <p:nvSpPr>
              <p:cNvPr id="12" name="Ellipse 11">
                <a:extLst>
                  <a:ext uri="{FF2B5EF4-FFF2-40B4-BE49-F238E27FC236}">
                    <a16:creationId xmlns:a16="http://schemas.microsoft.com/office/drawing/2014/main" id="{695A604C-D199-9286-2E78-720B96849FE2}"/>
                  </a:ext>
                </a:extLst>
              </p:cNvPr>
              <p:cNvSpPr/>
              <p:nvPr/>
            </p:nvSpPr>
            <p:spPr>
              <a:xfrm rot="10800000">
                <a:off x="11147267" y="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2ACE0A1A-B7DF-AAA1-852B-E15145826D47}"/>
                  </a:ext>
                </a:extLst>
              </p:cNvPr>
              <p:cNvSpPr/>
              <p:nvPr/>
            </p:nvSpPr>
            <p:spPr>
              <a:xfrm rot="10800000">
                <a:off x="10428747" y="-546502"/>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1EF9C5A9-8D40-56A4-F761-3C455B76F0D5}"/>
                  </a:ext>
                </a:extLst>
              </p:cNvPr>
              <p:cNvSpPr/>
              <p:nvPr/>
            </p:nvSpPr>
            <p:spPr>
              <a:xfrm rot="10800000">
                <a:off x="10581721" y="487039"/>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372C41D9-01DF-1E16-E008-1C7B71FD98F9}"/>
                  </a:ext>
                </a:extLst>
              </p:cNvPr>
              <p:cNvSpPr/>
              <p:nvPr/>
            </p:nvSpPr>
            <p:spPr>
              <a:xfrm rot="10800000">
                <a:off x="9142782" y="-660293"/>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Picture 56" descr="Glätteisen - Kostenlose schönheit Icons">
                <a:extLst>
                  <a:ext uri="{FF2B5EF4-FFF2-40B4-BE49-F238E27FC236}">
                    <a16:creationId xmlns:a16="http://schemas.microsoft.com/office/drawing/2014/main" id="{CD5279A1-132F-4757-72A7-AB5D983E0192}"/>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10668548" y="619141"/>
                <a:ext cx="907674" cy="9076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2" descr="Toaster - Free food icons">
                <a:extLst>
                  <a:ext uri="{FF2B5EF4-FFF2-40B4-BE49-F238E27FC236}">
                    <a16:creationId xmlns:a16="http://schemas.microsoft.com/office/drawing/2014/main" id="{13458D26-0BD2-10E5-CD78-3CF8330B004D}"/>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11802722" y="307308"/>
                <a:ext cx="990017" cy="9900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30" descr="Robot - Free halloween icons">
              <a:extLst>
                <a:ext uri="{FF2B5EF4-FFF2-40B4-BE49-F238E27FC236}">
                  <a16:creationId xmlns:a16="http://schemas.microsoft.com/office/drawing/2014/main" id="{E67FC369-4F96-8B52-A303-44DF0C281BFF}"/>
                </a:ext>
              </a:extLst>
            </p:cNvPr>
            <p:cNvPicPr>
              <a:picLocks noChangeAspect="1" noChangeArrowheads="1"/>
            </p:cNvPicPr>
            <p:nvPr/>
          </p:nvPicPr>
          <p:blipFill>
            <a:blip r:embed="rId8">
              <a:alphaModFix amt="20000"/>
              <a:extLst>
                <a:ext uri="{28A0092B-C50C-407E-A947-70E740481C1C}">
                  <a14:useLocalDpi xmlns:a14="http://schemas.microsoft.com/office/drawing/2010/main" val="0"/>
                </a:ext>
              </a:extLst>
            </a:blip>
            <a:srcRect/>
            <a:stretch>
              <a:fillRect/>
            </a:stretch>
          </p:blipFill>
          <p:spPr bwMode="auto">
            <a:xfrm>
              <a:off x="9328409" y="-367357"/>
              <a:ext cx="1327776" cy="1327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ühlschrank - Kostenlose lebensmittel Icons">
              <a:extLst>
                <a:ext uri="{FF2B5EF4-FFF2-40B4-BE49-F238E27FC236}">
                  <a16:creationId xmlns:a16="http://schemas.microsoft.com/office/drawing/2014/main" id="{3B6B792F-DA6B-3A74-82B8-A5FE2F749CFE}"/>
                </a:ext>
              </a:extLst>
            </p:cNvPr>
            <p:cNvPicPr>
              <a:picLocks noChangeAspect="1" noChangeArrowheads="1"/>
            </p:cNvPicPr>
            <p:nvPr/>
          </p:nvPicPr>
          <p:blipFill>
            <a:blip r:embed="rId9">
              <a:alphaModFix amt="20000"/>
              <a:extLst>
                <a:ext uri="{28A0092B-C50C-407E-A947-70E740481C1C}">
                  <a14:useLocalDpi xmlns:a14="http://schemas.microsoft.com/office/drawing/2010/main" val="0"/>
                </a:ext>
              </a:extLst>
            </a:blip>
            <a:srcRect/>
            <a:stretch>
              <a:fillRect/>
            </a:stretch>
          </p:blipFill>
          <p:spPr bwMode="auto">
            <a:xfrm>
              <a:off x="10994540" y="-283264"/>
              <a:ext cx="648388" cy="648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pieren 18">
            <a:extLst>
              <a:ext uri="{FF2B5EF4-FFF2-40B4-BE49-F238E27FC236}">
                <a16:creationId xmlns:a16="http://schemas.microsoft.com/office/drawing/2014/main" id="{76B8381A-0D3F-4B73-CF48-CFEE9E700B47}"/>
              </a:ext>
            </a:extLst>
          </p:cNvPr>
          <p:cNvGrpSpPr/>
          <p:nvPr/>
        </p:nvGrpSpPr>
        <p:grpSpPr>
          <a:xfrm rot="8570130">
            <a:off x="-986142" y="-749818"/>
            <a:ext cx="3856243" cy="2418113"/>
            <a:chOff x="9142782" y="-660293"/>
            <a:chExt cx="3856243" cy="2418113"/>
          </a:xfrm>
        </p:grpSpPr>
        <p:sp>
          <p:nvSpPr>
            <p:cNvPr id="22" name="Ellipse 21">
              <a:extLst>
                <a:ext uri="{FF2B5EF4-FFF2-40B4-BE49-F238E27FC236}">
                  <a16:creationId xmlns:a16="http://schemas.microsoft.com/office/drawing/2014/main" id="{D06B32BC-C2CF-3B43-E90E-EFF07408D5C4}"/>
                </a:ext>
              </a:extLst>
            </p:cNvPr>
            <p:cNvSpPr/>
            <p:nvPr/>
          </p:nvSpPr>
          <p:spPr>
            <a:xfrm rot="10800000">
              <a:off x="11147267" y="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4434B6B1-EC71-9054-8687-E34F146D75FB}"/>
                </a:ext>
              </a:extLst>
            </p:cNvPr>
            <p:cNvSpPr/>
            <p:nvPr/>
          </p:nvSpPr>
          <p:spPr>
            <a:xfrm rot="10800000">
              <a:off x="10428747" y="-546502"/>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7D329A1C-91ED-C2F6-BDE0-8BFCCE7502D0}"/>
                </a:ext>
              </a:extLst>
            </p:cNvPr>
            <p:cNvSpPr/>
            <p:nvPr/>
          </p:nvSpPr>
          <p:spPr>
            <a:xfrm rot="10800000">
              <a:off x="10581721" y="487039"/>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4AD73D51-98D2-D900-3B04-B8B370967D2E}"/>
                </a:ext>
              </a:extLst>
            </p:cNvPr>
            <p:cNvSpPr/>
            <p:nvPr/>
          </p:nvSpPr>
          <p:spPr>
            <a:xfrm rot="10800000">
              <a:off x="9142782" y="-660293"/>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8" name="Picture 6" descr="Erfindung - Kostenlose technologie Icons">
            <a:extLst>
              <a:ext uri="{FF2B5EF4-FFF2-40B4-BE49-F238E27FC236}">
                <a16:creationId xmlns:a16="http://schemas.microsoft.com/office/drawing/2014/main" id="{56461783-65A0-F191-83AD-6ADCAB2DFD63}"/>
              </a:ext>
            </a:extLst>
          </p:cNvPr>
          <p:cNvPicPr>
            <a:picLocks noChangeAspect="1" noChangeArrowheads="1"/>
          </p:cNvPicPr>
          <p:nvPr/>
        </p:nvPicPr>
        <p:blipFill>
          <a:blip r:embed="rId10">
            <a:alphaModFix amt="20000"/>
            <a:extLst>
              <a:ext uri="{28A0092B-C50C-407E-A947-70E740481C1C}">
                <a14:useLocalDpi xmlns:a14="http://schemas.microsoft.com/office/drawing/2010/main" val="0"/>
              </a:ext>
            </a:extLst>
          </a:blip>
          <a:srcRect/>
          <a:stretch>
            <a:fillRect/>
          </a:stretch>
        </p:blipFill>
        <p:spPr bwMode="auto">
          <a:xfrm>
            <a:off x="1333669" y="-443281"/>
            <a:ext cx="1207805" cy="12078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2" descr="Rakete - Kostenlose geschäft und finanzen Icons">
            <a:extLst>
              <a:ext uri="{FF2B5EF4-FFF2-40B4-BE49-F238E27FC236}">
                <a16:creationId xmlns:a16="http://schemas.microsoft.com/office/drawing/2014/main" id="{7D4EFC19-9E3A-C904-4301-0D06BFEC5E1D}"/>
              </a:ext>
            </a:extLst>
          </p:cNvPr>
          <p:cNvPicPr>
            <a:picLocks noChangeAspect="1" noChangeArrowheads="1"/>
          </p:cNvPicPr>
          <p:nvPr/>
        </p:nvPicPr>
        <p:blipFill>
          <a:blip r:embed="rId11">
            <a:alphaModFix amt="20000"/>
            <a:extLst>
              <a:ext uri="{28A0092B-C50C-407E-A947-70E740481C1C}">
                <a14:useLocalDpi xmlns:a14="http://schemas.microsoft.com/office/drawing/2010/main" val="0"/>
              </a:ext>
            </a:extLst>
          </a:blip>
          <a:srcRect/>
          <a:stretch>
            <a:fillRect/>
          </a:stretch>
        </p:blipFill>
        <p:spPr bwMode="auto">
          <a:xfrm>
            <a:off x="121820" y="-274940"/>
            <a:ext cx="806605" cy="8066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8" descr="Iron - Free electronics icons">
            <a:extLst>
              <a:ext uri="{FF2B5EF4-FFF2-40B4-BE49-F238E27FC236}">
                <a16:creationId xmlns:a16="http://schemas.microsoft.com/office/drawing/2014/main" id="{22F1E122-F8A7-5FEF-C081-B88FECF2784C}"/>
              </a:ext>
            </a:extLst>
          </p:cNvPr>
          <p:cNvPicPr>
            <a:picLocks noChangeAspect="1" noChangeArrowheads="1"/>
          </p:cNvPicPr>
          <p:nvPr/>
        </p:nvPicPr>
        <p:blipFill>
          <a:blip r:embed="rId12">
            <a:alphaModFix amt="20000"/>
            <a:extLst>
              <a:ext uri="{28A0092B-C50C-407E-A947-70E740481C1C}">
                <a14:useLocalDpi xmlns:a14="http://schemas.microsoft.com/office/drawing/2010/main" val="0"/>
              </a:ext>
            </a:extLst>
          </a:blip>
          <a:srcRect/>
          <a:stretch>
            <a:fillRect/>
          </a:stretch>
        </p:blipFill>
        <p:spPr bwMode="auto">
          <a:xfrm>
            <a:off x="-463656" y="724110"/>
            <a:ext cx="749808" cy="7498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4" descr="Ice cream machine - Free electronics icons">
            <a:extLst>
              <a:ext uri="{FF2B5EF4-FFF2-40B4-BE49-F238E27FC236}">
                <a16:creationId xmlns:a16="http://schemas.microsoft.com/office/drawing/2014/main" id="{F8635486-CB5B-C1E6-11D5-1AC5D29617B0}"/>
              </a:ext>
            </a:extLst>
          </p:cNvPr>
          <p:cNvPicPr>
            <a:picLocks noChangeAspect="1" noChangeArrowheads="1"/>
          </p:cNvPicPr>
          <p:nvPr/>
        </p:nvPicPr>
        <p:blipFill>
          <a:blip r:embed="rId13">
            <a:alphaModFix amt="20000"/>
            <a:extLst>
              <a:ext uri="{28A0092B-C50C-407E-A947-70E740481C1C}">
                <a14:useLocalDpi xmlns:a14="http://schemas.microsoft.com/office/drawing/2010/main" val="0"/>
              </a:ext>
            </a:extLst>
          </a:blip>
          <a:srcRect/>
          <a:stretch>
            <a:fillRect/>
          </a:stretch>
        </p:blipFill>
        <p:spPr bwMode="auto">
          <a:xfrm>
            <a:off x="741072" y="709693"/>
            <a:ext cx="629474" cy="6294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lovely Mrs. Lovelace.">
            <a:extLst>
              <a:ext uri="{FF2B5EF4-FFF2-40B4-BE49-F238E27FC236}">
                <a16:creationId xmlns:a16="http://schemas.microsoft.com/office/drawing/2014/main" id="{ABD5DED3-BB17-6B61-FE7D-3DA551C3A39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588" t="6134" r="832" b="28833"/>
          <a:stretch/>
        </p:blipFill>
        <p:spPr bwMode="auto">
          <a:xfrm>
            <a:off x="1354793" y="4772272"/>
            <a:ext cx="1521159" cy="141806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4" name="Picture 6" descr="Mary Anderson - Wikipedia bahasa Indonesia, ensiklopedia bebas">
            <a:extLst>
              <a:ext uri="{FF2B5EF4-FFF2-40B4-BE49-F238E27FC236}">
                <a16:creationId xmlns:a16="http://schemas.microsoft.com/office/drawing/2014/main" id="{29A590E7-FEAA-9BCC-E2EA-63467098AB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05733" y="4847570"/>
            <a:ext cx="1507231" cy="146096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8" name="Picture 10" descr="Blast from the Past: Meet Josephine Cochrane, Inventor of the Modern  Dishwasher - YourSource News">
            <a:extLst>
              <a:ext uri="{FF2B5EF4-FFF2-40B4-BE49-F238E27FC236}">
                <a16:creationId xmlns:a16="http://schemas.microsoft.com/office/drawing/2014/main" id="{011F6E50-4ED1-1FF6-7F93-9E9301BED7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92321" y="4731424"/>
            <a:ext cx="1521158" cy="1521158"/>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8" name="Textfeld 17">
            <a:extLst>
              <a:ext uri="{FF2B5EF4-FFF2-40B4-BE49-F238E27FC236}">
                <a16:creationId xmlns:a16="http://schemas.microsoft.com/office/drawing/2014/main" id="{F472DB60-2851-B677-0BA2-8814C33C386C}"/>
              </a:ext>
            </a:extLst>
          </p:cNvPr>
          <p:cNvSpPr txBox="1"/>
          <p:nvPr/>
        </p:nvSpPr>
        <p:spPr>
          <a:xfrm>
            <a:off x="966153" y="6170368"/>
            <a:ext cx="3588261" cy="646331"/>
          </a:xfrm>
          <a:prstGeom prst="rect">
            <a:avLst/>
          </a:prstGeom>
          <a:noFill/>
        </p:spPr>
        <p:txBody>
          <a:bodyPr wrap="square" rtlCol="0">
            <a:spAutoFit/>
          </a:bodyPr>
          <a:lstStyle/>
          <a:p>
            <a:r>
              <a:rPr lang="de-DE" b="1" i="0" dirty="0">
                <a:solidFill>
                  <a:srgbClr val="333333"/>
                </a:solidFill>
                <a:effectLst/>
                <a:latin typeface="Amasis MT Pro" panose="02040504050005020304" pitchFamily="18" charset="0"/>
              </a:rPr>
              <a:t>     Ada Lovelace</a:t>
            </a:r>
          </a:p>
          <a:p>
            <a:r>
              <a:rPr lang="de-DE" b="0" i="0" dirty="0">
                <a:solidFill>
                  <a:srgbClr val="333333"/>
                </a:solidFill>
                <a:effectLst/>
                <a:latin typeface="Amasis MT Pro" panose="02040504050005020304" pitchFamily="18" charset="0"/>
              </a:rPr>
              <a:t> </a:t>
            </a:r>
            <a:r>
              <a:rPr lang="de-DE" dirty="0">
                <a:solidFill>
                  <a:srgbClr val="333333"/>
                </a:solidFill>
                <a:latin typeface="Amasis MT Pro" panose="02040504050005020304" pitchFamily="18" charset="0"/>
              </a:rPr>
              <a:t>Erste Rechenmaschine</a:t>
            </a:r>
            <a:endParaRPr lang="de-DE" dirty="0">
              <a:latin typeface="Amasis MT Pro" panose="02040504050005020304" pitchFamily="18" charset="0"/>
            </a:endParaRPr>
          </a:p>
        </p:txBody>
      </p:sp>
      <p:pic>
        <p:nvPicPr>
          <p:cNvPr id="3074" name="Picture 2" descr="QUIZ: Frauen in der Welt der Mathematik, Informatik, Naturwissenschaft und  Technik • Kinderuni OÖ">
            <a:extLst>
              <a:ext uri="{FF2B5EF4-FFF2-40B4-BE49-F238E27FC236}">
                <a16:creationId xmlns:a16="http://schemas.microsoft.com/office/drawing/2014/main" id="{8CA90339-C301-96B5-389F-688625412B4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5113" y="3539732"/>
            <a:ext cx="2751760" cy="1778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rühmte Frauen in der Technik - Bilder - Computer&amp;AUTOMATION">
            <a:extLst>
              <a:ext uri="{FF2B5EF4-FFF2-40B4-BE49-F238E27FC236}">
                <a16:creationId xmlns:a16="http://schemas.microsoft.com/office/drawing/2014/main" id="{A4567D7D-BC9E-2AF5-2221-50F3BFCE912B}"/>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33739" t="202" r="177" b="5122"/>
          <a:stretch/>
        </p:blipFill>
        <p:spPr bwMode="auto">
          <a:xfrm>
            <a:off x="7125348" y="4797537"/>
            <a:ext cx="1593197" cy="160122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397599A0-F59C-447E-4028-94FF457E4AEC}"/>
              </a:ext>
            </a:extLst>
          </p:cNvPr>
          <p:cNvSpPr txBox="1"/>
          <p:nvPr/>
        </p:nvSpPr>
        <p:spPr>
          <a:xfrm>
            <a:off x="6717561" y="6169709"/>
            <a:ext cx="3588261" cy="646331"/>
          </a:xfrm>
          <a:prstGeom prst="rect">
            <a:avLst/>
          </a:prstGeom>
          <a:noFill/>
        </p:spPr>
        <p:txBody>
          <a:bodyPr wrap="square" rtlCol="0">
            <a:spAutoFit/>
          </a:bodyPr>
          <a:lstStyle/>
          <a:p>
            <a:r>
              <a:rPr lang="de-DE" b="1" i="0" dirty="0">
                <a:solidFill>
                  <a:srgbClr val="333333"/>
                </a:solidFill>
                <a:effectLst/>
                <a:latin typeface="Amasis MT Pro" panose="02040504050005020304" pitchFamily="18" charset="0"/>
              </a:rPr>
              <a:t>Dr. Shirley Ann Jackson</a:t>
            </a:r>
            <a:br>
              <a:rPr lang="de-DE" b="1" i="0" dirty="0">
                <a:solidFill>
                  <a:srgbClr val="333333"/>
                </a:solidFill>
                <a:effectLst/>
                <a:latin typeface="Amasis MT Pro" panose="02040504050005020304" pitchFamily="18" charset="0"/>
              </a:rPr>
            </a:br>
            <a:r>
              <a:rPr lang="de-DE" b="0" i="0" dirty="0">
                <a:solidFill>
                  <a:srgbClr val="333333"/>
                </a:solidFill>
                <a:effectLst/>
                <a:latin typeface="Amasis MT Pro" panose="02040504050005020304" pitchFamily="18" charset="0"/>
              </a:rPr>
              <a:t>        Glasfaserkabel</a:t>
            </a:r>
            <a:endParaRPr lang="de-DE" dirty="0">
              <a:latin typeface="Amasis MT Pro" panose="02040504050005020304" pitchFamily="18" charset="0"/>
            </a:endParaRPr>
          </a:p>
        </p:txBody>
      </p:sp>
      <p:sp>
        <p:nvSpPr>
          <p:cNvPr id="34" name="Textfeld 33">
            <a:extLst>
              <a:ext uri="{FF2B5EF4-FFF2-40B4-BE49-F238E27FC236}">
                <a16:creationId xmlns:a16="http://schemas.microsoft.com/office/drawing/2014/main" id="{61D64975-6ABA-C5F6-51D4-4E84ADDC0C20}"/>
              </a:ext>
            </a:extLst>
          </p:cNvPr>
          <p:cNvSpPr txBox="1"/>
          <p:nvPr/>
        </p:nvSpPr>
        <p:spPr>
          <a:xfrm>
            <a:off x="4239068" y="6141844"/>
            <a:ext cx="3588261" cy="646331"/>
          </a:xfrm>
          <a:prstGeom prst="rect">
            <a:avLst/>
          </a:prstGeom>
          <a:noFill/>
        </p:spPr>
        <p:txBody>
          <a:bodyPr wrap="square" rtlCol="0">
            <a:spAutoFit/>
          </a:bodyPr>
          <a:lstStyle/>
          <a:p>
            <a:r>
              <a:rPr lang="de-DE" b="1" i="0" dirty="0">
                <a:solidFill>
                  <a:srgbClr val="333333"/>
                </a:solidFill>
                <a:effectLst/>
                <a:latin typeface="Amasis MT Pro" panose="02040504050005020304" pitchFamily="18" charset="0"/>
              </a:rPr>
              <a:t>Josephine Cochrane</a:t>
            </a:r>
          </a:p>
          <a:p>
            <a:r>
              <a:rPr lang="de-DE" b="0" i="0" dirty="0">
                <a:solidFill>
                  <a:srgbClr val="333333"/>
                </a:solidFill>
                <a:effectLst/>
                <a:latin typeface="Amasis MT Pro" panose="02040504050005020304" pitchFamily="18" charset="0"/>
              </a:rPr>
              <a:t>       Geschirrspüler</a:t>
            </a:r>
            <a:endParaRPr lang="de-DE" dirty="0">
              <a:latin typeface="Amasis MT Pro" panose="02040504050005020304" pitchFamily="18" charset="0"/>
            </a:endParaRPr>
          </a:p>
        </p:txBody>
      </p:sp>
      <p:sp>
        <p:nvSpPr>
          <p:cNvPr id="35" name="Textfeld 34">
            <a:extLst>
              <a:ext uri="{FF2B5EF4-FFF2-40B4-BE49-F238E27FC236}">
                <a16:creationId xmlns:a16="http://schemas.microsoft.com/office/drawing/2014/main" id="{D14D2B24-0058-665E-C091-F23E3F07228C}"/>
              </a:ext>
            </a:extLst>
          </p:cNvPr>
          <p:cNvSpPr txBox="1"/>
          <p:nvPr/>
        </p:nvSpPr>
        <p:spPr>
          <a:xfrm>
            <a:off x="9524603" y="6185823"/>
            <a:ext cx="3588261" cy="646331"/>
          </a:xfrm>
          <a:prstGeom prst="rect">
            <a:avLst/>
          </a:prstGeom>
          <a:noFill/>
        </p:spPr>
        <p:txBody>
          <a:bodyPr wrap="square" rtlCol="0">
            <a:spAutoFit/>
          </a:bodyPr>
          <a:lstStyle/>
          <a:p>
            <a:r>
              <a:rPr lang="de-DE" b="1" i="0" dirty="0">
                <a:solidFill>
                  <a:srgbClr val="333333"/>
                </a:solidFill>
                <a:effectLst/>
                <a:latin typeface="Amasis MT Pro" panose="02040504050005020304" pitchFamily="18" charset="0"/>
              </a:rPr>
              <a:t>        Mary Anderson</a:t>
            </a:r>
          </a:p>
          <a:p>
            <a:r>
              <a:rPr lang="de-DE" b="1" dirty="0">
                <a:solidFill>
                  <a:srgbClr val="333333"/>
                </a:solidFill>
                <a:latin typeface="Amasis MT Pro" panose="02040504050005020304" pitchFamily="18" charset="0"/>
              </a:rPr>
              <a:t>         </a:t>
            </a:r>
            <a:r>
              <a:rPr lang="de-DE" dirty="0">
                <a:solidFill>
                  <a:srgbClr val="333333"/>
                </a:solidFill>
                <a:latin typeface="Amasis MT Pro" panose="02040504050005020304" pitchFamily="18" charset="0"/>
              </a:rPr>
              <a:t>Scheibenwischer</a:t>
            </a:r>
            <a:endParaRPr lang="de-DE" dirty="0">
              <a:latin typeface="Amasis MT Pro" panose="02040504050005020304" pitchFamily="18" charset="0"/>
            </a:endParaRPr>
          </a:p>
        </p:txBody>
      </p:sp>
    </p:spTree>
    <p:extLst>
      <p:ext uri="{BB962C8B-B14F-4D97-AF65-F5344CB8AC3E}">
        <p14:creationId xmlns:p14="http://schemas.microsoft.com/office/powerpoint/2010/main" val="42070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ieren 47">
            <a:extLst>
              <a:ext uri="{FF2B5EF4-FFF2-40B4-BE49-F238E27FC236}">
                <a16:creationId xmlns:a16="http://schemas.microsoft.com/office/drawing/2014/main" id="{0938426F-6F46-D8B3-A3EC-624FEA6D5EFE}"/>
              </a:ext>
            </a:extLst>
          </p:cNvPr>
          <p:cNvGrpSpPr/>
          <p:nvPr/>
        </p:nvGrpSpPr>
        <p:grpSpPr>
          <a:xfrm>
            <a:off x="8348" y="2"/>
            <a:ext cx="12183651" cy="6900973"/>
            <a:chOff x="-2" y="-24929"/>
            <a:chExt cx="12183651" cy="6900973"/>
          </a:xfrm>
        </p:grpSpPr>
        <p:sp>
          <p:nvSpPr>
            <p:cNvPr id="43" name="Rechteck 42">
              <a:extLst>
                <a:ext uri="{FF2B5EF4-FFF2-40B4-BE49-F238E27FC236}">
                  <a16:creationId xmlns:a16="http://schemas.microsoft.com/office/drawing/2014/main" id="{3202D6FA-3D31-9618-720E-F870670CCFBD}"/>
                </a:ext>
              </a:extLst>
            </p:cNvPr>
            <p:cNvSpPr/>
            <p:nvPr/>
          </p:nvSpPr>
          <p:spPr>
            <a:xfrm>
              <a:off x="-2" y="-24929"/>
              <a:ext cx="12183651" cy="2279737"/>
            </a:xfrm>
            <a:prstGeom prst="rect">
              <a:avLst/>
            </a:prstGeom>
            <a:solidFill>
              <a:srgbClr val="FFFED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65859B72-086D-2635-3F71-40A936D9B0E5}"/>
                </a:ext>
              </a:extLst>
            </p:cNvPr>
            <p:cNvSpPr/>
            <p:nvPr/>
          </p:nvSpPr>
          <p:spPr>
            <a:xfrm>
              <a:off x="0" y="2292261"/>
              <a:ext cx="6201950" cy="4540808"/>
            </a:xfrm>
            <a:prstGeom prst="rect">
              <a:avLst/>
            </a:prstGeom>
            <a:solidFill>
              <a:srgbClr val="9BFFBF">
                <a:alpha val="50196"/>
              </a:srgbClr>
            </a:solidFill>
            <a:ln>
              <a:solidFill>
                <a:srgbClr val="CDF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03A01FCD-AEBB-CA7D-7D19-B84C4F0CB6C6}"/>
                </a:ext>
              </a:extLst>
            </p:cNvPr>
            <p:cNvSpPr/>
            <p:nvPr/>
          </p:nvSpPr>
          <p:spPr>
            <a:xfrm>
              <a:off x="6201950" y="2285540"/>
              <a:ext cx="5981699" cy="4590504"/>
            </a:xfrm>
            <a:prstGeom prst="rect">
              <a:avLst/>
            </a:prstGeom>
            <a:solidFill>
              <a:srgbClr val="E3FFFE"/>
            </a:solidFill>
            <a:ln>
              <a:solidFill>
                <a:srgbClr val="C8FF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itel 1">
            <a:extLst>
              <a:ext uri="{FF2B5EF4-FFF2-40B4-BE49-F238E27FC236}">
                <a16:creationId xmlns:a16="http://schemas.microsoft.com/office/drawing/2014/main" id="{3F0AF56B-508B-3293-5C89-D0D3183FCE3C}"/>
              </a:ext>
            </a:extLst>
          </p:cNvPr>
          <p:cNvSpPr>
            <a:spLocks noGrp="1"/>
          </p:cNvSpPr>
          <p:nvPr>
            <p:ph type="title"/>
          </p:nvPr>
        </p:nvSpPr>
        <p:spPr>
          <a:xfrm>
            <a:off x="0" y="138686"/>
            <a:ext cx="12183651" cy="2090704"/>
          </a:xfrm>
        </p:spPr>
        <p:txBody>
          <a:bodyPr/>
          <a:lstStyle/>
          <a:p>
            <a:pPr algn="ctr"/>
            <a:r>
              <a:rPr lang="de-DE" dirty="0">
                <a:latin typeface="Amasis MT Pro Black" panose="02040A04050005020304" pitchFamily="18" charset="0"/>
              </a:rPr>
              <a:t>Kreativwettbewerb</a:t>
            </a:r>
            <a:br>
              <a:rPr lang="de-DE" dirty="0">
                <a:latin typeface="Amasis MT Pro Black" panose="02040A04050005020304" pitchFamily="18" charset="0"/>
              </a:rPr>
            </a:br>
            <a:r>
              <a:rPr lang="de-DE" sz="3600" dirty="0">
                <a:latin typeface="Amasis MT Pro Black" panose="02040A04050005020304" pitchFamily="18" charset="0"/>
              </a:rPr>
              <a:t>Du bist dran</a:t>
            </a:r>
            <a:r>
              <a:rPr lang="de-DE" dirty="0">
                <a:latin typeface="Amasis MT Pro Black" panose="02040A04050005020304" pitchFamily="18" charset="0"/>
              </a:rPr>
              <a:t>!</a:t>
            </a:r>
            <a:br>
              <a:rPr lang="de-DE" dirty="0">
                <a:latin typeface="Amasis MT Pro Black" panose="02040A04050005020304" pitchFamily="18" charset="0"/>
              </a:rPr>
            </a:br>
            <a:r>
              <a:rPr lang="de-DE" sz="3600" dirty="0">
                <a:latin typeface="Amasis MT Pro Black" panose="02040A04050005020304" pitchFamily="18" charset="0"/>
              </a:rPr>
              <a:t>2 Möglichkeiten zur Einreichung</a:t>
            </a:r>
            <a:endParaRPr lang="de-DE" dirty="0">
              <a:latin typeface="Amasis MT Pro Black" panose="02040A04050005020304" pitchFamily="18" charset="0"/>
            </a:endParaRPr>
          </a:p>
        </p:txBody>
      </p:sp>
      <p:sp>
        <p:nvSpPr>
          <p:cNvPr id="3" name="Titel 1">
            <a:extLst>
              <a:ext uri="{FF2B5EF4-FFF2-40B4-BE49-F238E27FC236}">
                <a16:creationId xmlns:a16="http://schemas.microsoft.com/office/drawing/2014/main" id="{82BF3BD6-D223-E72D-E4AA-7E4EB7D26824}"/>
              </a:ext>
            </a:extLst>
          </p:cNvPr>
          <p:cNvSpPr txBox="1">
            <a:spLocks/>
          </p:cNvSpPr>
          <p:nvPr/>
        </p:nvSpPr>
        <p:spPr>
          <a:xfrm>
            <a:off x="417382" y="1624161"/>
            <a:ext cx="5682791" cy="5289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latin typeface="Cambria" panose="02040503050406030204" pitchFamily="18" charset="0"/>
                <a:ea typeface="Cambria" panose="02040503050406030204" pitchFamily="18" charset="0"/>
              </a:rPr>
              <a:t>1) Sei ein*e technische*r Erfinder*in! Such dir ein Problem aus und durchlaufe den Erfindungsprozess. Präsentiere deine Erfindung auf kreative Art (Skizze, Zeichnung, Video, Audio…)</a:t>
            </a:r>
          </a:p>
          <a:p>
            <a:pPr marL="742950" indent="-742950" algn="ctr">
              <a:buAutoNum type="arabicParenR"/>
            </a:pPr>
            <a:endParaRPr lang="de-DE" sz="3600" dirty="0">
              <a:latin typeface="Amasis MT Pro Black" panose="02040A04050005020304" pitchFamily="18" charset="0"/>
            </a:endParaRPr>
          </a:p>
        </p:txBody>
      </p:sp>
      <p:pic>
        <p:nvPicPr>
          <p:cNvPr id="23" name="Grafik 22">
            <a:extLst>
              <a:ext uri="{FF2B5EF4-FFF2-40B4-BE49-F238E27FC236}">
                <a16:creationId xmlns:a16="http://schemas.microsoft.com/office/drawing/2014/main" id="{0A8B62C6-7360-413C-CB14-59280A6A2D86}"/>
              </a:ext>
            </a:extLst>
          </p:cNvPr>
          <p:cNvPicPr>
            <a:picLocks noChangeAspect="1"/>
          </p:cNvPicPr>
          <p:nvPr/>
        </p:nvPicPr>
        <p:blipFill rotWithShape="1">
          <a:blip r:embed="rId3"/>
          <a:srcRect l="35169" t="57924" r="22500" b="28003"/>
          <a:stretch/>
        </p:blipFill>
        <p:spPr>
          <a:xfrm>
            <a:off x="458205" y="5754114"/>
            <a:ext cx="5161020" cy="965200"/>
          </a:xfrm>
          <a:prstGeom prst="rect">
            <a:avLst/>
          </a:prstGeom>
        </p:spPr>
      </p:pic>
      <p:sp>
        <p:nvSpPr>
          <p:cNvPr id="24" name="Titel 1">
            <a:extLst>
              <a:ext uri="{FF2B5EF4-FFF2-40B4-BE49-F238E27FC236}">
                <a16:creationId xmlns:a16="http://schemas.microsoft.com/office/drawing/2014/main" id="{87CCE98E-0B8D-A9A0-FD35-60F898905741}"/>
              </a:ext>
            </a:extLst>
          </p:cNvPr>
          <p:cNvSpPr txBox="1">
            <a:spLocks/>
          </p:cNvSpPr>
          <p:nvPr/>
        </p:nvSpPr>
        <p:spPr>
          <a:xfrm>
            <a:off x="6717629" y="1793805"/>
            <a:ext cx="5875054" cy="5289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latin typeface="Cambria" panose="02040503050406030204" pitchFamily="18" charset="0"/>
                <a:ea typeface="Cambria" panose="02040503050406030204" pitchFamily="18" charset="0"/>
              </a:rPr>
              <a:t>2) Im Laufe der Geschichte </a:t>
            </a:r>
            <a:br>
              <a:rPr lang="de-DE" sz="3200" dirty="0">
                <a:latin typeface="Cambria" panose="02040503050406030204" pitchFamily="18" charset="0"/>
                <a:ea typeface="Cambria" panose="02040503050406030204" pitchFamily="18" charset="0"/>
              </a:rPr>
            </a:br>
            <a:r>
              <a:rPr lang="de-DE" sz="3200" dirty="0">
                <a:latin typeface="Cambria" panose="02040503050406030204" pitchFamily="18" charset="0"/>
                <a:ea typeface="Cambria" panose="02040503050406030204" pitchFamily="18" charset="0"/>
              </a:rPr>
              <a:t>gab es bereits viele technische Erfindungen von Frauen.</a:t>
            </a:r>
          </a:p>
          <a:p>
            <a:r>
              <a:rPr lang="de-DE" sz="3200" dirty="0">
                <a:latin typeface="Cambria" panose="02040503050406030204" pitchFamily="18" charset="0"/>
                <a:ea typeface="Cambria" panose="02040503050406030204" pitchFamily="18" charset="0"/>
              </a:rPr>
              <a:t>Präsentiere eine Technikerin und ihre Erfindung auf    kreative Art und Weise     (Skizze, Zeichnung, Video, Audio,…)</a:t>
            </a:r>
          </a:p>
          <a:p>
            <a:r>
              <a:rPr lang="de-DE" sz="3200" dirty="0">
                <a:latin typeface="Amasis MT Pro" panose="02040504050005020304" pitchFamily="18" charset="0"/>
              </a:rPr>
              <a:t> </a:t>
            </a:r>
          </a:p>
        </p:txBody>
      </p:sp>
      <p:sp>
        <p:nvSpPr>
          <p:cNvPr id="25" name="Textfeld 24">
            <a:extLst>
              <a:ext uri="{FF2B5EF4-FFF2-40B4-BE49-F238E27FC236}">
                <a16:creationId xmlns:a16="http://schemas.microsoft.com/office/drawing/2014/main" id="{6069922F-65E6-8E5F-7308-69932256076F}"/>
              </a:ext>
            </a:extLst>
          </p:cNvPr>
          <p:cNvSpPr txBox="1"/>
          <p:nvPr/>
        </p:nvSpPr>
        <p:spPr>
          <a:xfrm>
            <a:off x="5619225" y="3664167"/>
            <a:ext cx="1219200" cy="646331"/>
          </a:xfrm>
          <a:prstGeom prst="rect">
            <a:avLst/>
          </a:prstGeom>
          <a:noFill/>
        </p:spPr>
        <p:txBody>
          <a:bodyPr wrap="square" rtlCol="0">
            <a:spAutoFit/>
          </a:bodyPr>
          <a:lstStyle/>
          <a:p>
            <a:r>
              <a:rPr lang="de-DE" sz="3600" b="1" dirty="0"/>
              <a:t>oder</a:t>
            </a:r>
            <a:endParaRPr lang="de-DE" b="1" dirty="0"/>
          </a:p>
        </p:txBody>
      </p:sp>
    </p:spTree>
    <p:extLst>
      <p:ext uri="{BB962C8B-B14F-4D97-AF65-F5344CB8AC3E}">
        <p14:creationId xmlns:p14="http://schemas.microsoft.com/office/powerpoint/2010/main" val="8521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FFD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5AE54-4212-769E-2EDE-F40A4321642D}"/>
              </a:ext>
            </a:extLst>
          </p:cNvPr>
          <p:cNvSpPr>
            <a:spLocks noGrp="1"/>
          </p:cNvSpPr>
          <p:nvPr>
            <p:ph type="title"/>
          </p:nvPr>
        </p:nvSpPr>
        <p:spPr>
          <a:xfrm>
            <a:off x="526234" y="55055"/>
            <a:ext cx="10515600" cy="1325563"/>
          </a:xfrm>
        </p:spPr>
        <p:txBody>
          <a:bodyPr/>
          <a:lstStyle/>
          <a:p>
            <a:r>
              <a:rPr lang="de-DE" b="1" dirty="0"/>
              <a:t>Beispiel 1</a:t>
            </a:r>
          </a:p>
        </p:txBody>
      </p:sp>
      <p:grpSp>
        <p:nvGrpSpPr>
          <p:cNvPr id="4" name="Gruppieren 3">
            <a:extLst>
              <a:ext uri="{FF2B5EF4-FFF2-40B4-BE49-F238E27FC236}">
                <a16:creationId xmlns:a16="http://schemas.microsoft.com/office/drawing/2014/main" id="{47E5AB27-B076-68AC-3D96-332C0A245DD9}"/>
              </a:ext>
            </a:extLst>
          </p:cNvPr>
          <p:cNvGrpSpPr/>
          <p:nvPr/>
        </p:nvGrpSpPr>
        <p:grpSpPr>
          <a:xfrm>
            <a:off x="755648" y="1327146"/>
            <a:ext cx="1326343" cy="1325563"/>
            <a:chOff x="1177603" y="1864996"/>
            <a:chExt cx="1851758" cy="1757820"/>
          </a:xfrm>
        </p:grpSpPr>
        <p:sp>
          <p:nvSpPr>
            <p:cNvPr id="5" name="Ellipse 4">
              <a:extLst>
                <a:ext uri="{FF2B5EF4-FFF2-40B4-BE49-F238E27FC236}">
                  <a16:creationId xmlns:a16="http://schemas.microsoft.com/office/drawing/2014/main" id="{C7F4750B-8434-7E3A-7B34-0D3D61DC8F57}"/>
                </a:ext>
              </a:extLst>
            </p:cNvPr>
            <p:cNvSpPr/>
            <p:nvPr/>
          </p:nvSpPr>
          <p:spPr>
            <a:xfrm rot="10800000">
              <a:off x="1177603" y="1864996"/>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4FE650FB-C598-5E23-B38E-06F7EFFFA2CE}"/>
                </a:ext>
              </a:extLst>
            </p:cNvPr>
            <p:cNvSpPr txBox="1"/>
            <p:nvPr/>
          </p:nvSpPr>
          <p:spPr>
            <a:xfrm>
              <a:off x="1402915" y="2956141"/>
              <a:ext cx="1505385" cy="448954"/>
            </a:xfrm>
            <a:prstGeom prst="rect">
              <a:avLst/>
            </a:prstGeom>
            <a:noFill/>
          </p:spPr>
          <p:txBody>
            <a:bodyPr wrap="square" rtlCol="0">
              <a:spAutoFit/>
            </a:bodyPr>
            <a:lstStyle/>
            <a:p>
              <a:pPr algn="ctr"/>
              <a:r>
                <a:rPr lang="de-DE" sz="1600" b="1" dirty="0">
                  <a:latin typeface="Amasis MT Pro" panose="02040504050005020304" pitchFamily="18" charset="0"/>
                </a:rPr>
                <a:t>Problem</a:t>
              </a:r>
              <a:endParaRPr lang="de-DE" b="1" dirty="0">
                <a:latin typeface="Amasis MT Pro" panose="02040504050005020304" pitchFamily="18" charset="0"/>
              </a:endParaRPr>
            </a:p>
          </p:txBody>
        </p:sp>
        <p:pic>
          <p:nvPicPr>
            <p:cNvPr id="7" name="Picture 6" descr="Problem - Free networking icons">
              <a:extLst>
                <a:ext uri="{FF2B5EF4-FFF2-40B4-BE49-F238E27FC236}">
                  <a16:creationId xmlns:a16="http://schemas.microsoft.com/office/drawing/2014/main" id="{2995AEFD-A9C2-E80B-EB2E-94BACEA1C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838" y="1932616"/>
              <a:ext cx="1028700" cy="1028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pieren 7">
            <a:extLst>
              <a:ext uri="{FF2B5EF4-FFF2-40B4-BE49-F238E27FC236}">
                <a16:creationId xmlns:a16="http://schemas.microsoft.com/office/drawing/2014/main" id="{DB29DA22-4BC4-5D57-B449-B5920F201E22}"/>
              </a:ext>
            </a:extLst>
          </p:cNvPr>
          <p:cNvGrpSpPr/>
          <p:nvPr/>
        </p:nvGrpSpPr>
        <p:grpSpPr>
          <a:xfrm>
            <a:off x="754330" y="3033773"/>
            <a:ext cx="1326344" cy="1325563"/>
            <a:chOff x="3746972" y="1864997"/>
            <a:chExt cx="1881358" cy="1757820"/>
          </a:xfrm>
        </p:grpSpPr>
        <p:sp>
          <p:nvSpPr>
            <p:cNvPr id="9" name="Ellipse 8">
              <a:extLst>
                <a:ext uri="{FF2B5EF4-FFF2-40B4-BE49-F238E27FC236}">
                  <a16:creationId xmlns:a16="http://schemas.microsoft.com/office/drawing/2014/main" id="{3C1F6FC2-BBA4-9520-B030-C271C445A3E6}"/>
                </a:ext>
              </a:extLst>
            </p:cNvPr>
            <p:cNvSpPr/>
            <p:nvPr/>
          </p:nvSpPr>
          <p:spPr>
            <a:xfrm rot="10800000">
              <a:off x="3755703" y="1864997"/>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A6387DB0-7049-DCD8-3197-1DC0F64EEF73}"/>
                </a:ext>
              </a:extLst>
            </p:cNvPr>
            <p:cNvSpPr txBox="1"/>
            <p:nvPr/>
          </p:nvSpPr>
          <p:spPr>
            <a:xfrm>
              <a:off x="3746972" y="2956141"/>
              <a:ext cx="1881358" cy="448954"/>
            </a:xfrm>
            <a:prstGeom prst="rect">
              <a:avLst/>
            </a:prstGeom>
            <a:noFill/>
          </p:spPr>
          <p:txBody>
            <a:bodyPr wrap="square" rtlCol="0">
              <a:spAutoFit/>
            </a:bodyPr>
            <a:lstStyle/>
            <a:p>
              <a:pPr algn="ctr"/>
              <a:r>
                <a:rPr lang="de-DE" sz="1600" b="1" dirty="0">
                  <a:latin typeface="Amasis MT Pro" panose="02040504050005020304" pitchFamily="18" charset="0"/>
                </a:rPr>
                <a:t>Kreativität</a:t>
              </a:r>
              <a:endParaRPr lang="de-DE" b="1" dirty="0">
                <a:latin typeface="Amasis MT Pro" panose="02040504050005020304" pitchFamily="18" charset="0"/>
              </a:endParaRPr>
            </a:p>
          </p:txBody>
        </p:sp>
        <p:pic>
          <p:nvPicPr>
            <p:cNvPr id="11" name="Picture 8" descr="Thinking - Free user icons">
              <a:extLst>
                <a:ext uri="{FF2B5EF4-FFF2-40B4-BE49-F238E27FC236}">
                  <a16:creationId xmlns:a16="http://schemas.microsoft.com/office/drawing/2014/main" id="{B6628777-63F4-153B-D2DE-00E653EDB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999" y="2021789"/>
              <a:ext cx="979216" cy="979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uppieren 11">
            <a:extLst>
              <a:ext uri="{FF2B5EF4-FFF2-40B4-BE49-F238E27FC236}">
                <a16:creationId xmlns:a16="http://schemas.microsoft.com/office/drawing/2014/main" id="{3BD2A313-1121-8E16-5C5B-9FCE11A0ABD0}"/>
              </a:ext>
            </a:extLst>
          </p:cNvPr>
          <p:cNvGrpSpPr/>
          <p:nvPr/>
        </p:nvGrpSpPr>
        <p:grpSpPr>
          <a:xfrm>
            <a:off x="768694" y="4774745"/>
            <a:ext cx="1289058" cy="1307983"/>
            <a:chOff x="6333803" y="1823496"/>
            <a:chExt cx="1851758" cy="1757820"/>
          </a:xfrm>
        </p:grpSpPr>
        <p:sp>
          <p:nvSpPr>
            <p:cNvPr id="13" name="Ellipse 12">
              <a:extLst>
                <a:ext uri="{FF2B5EF4-FFF2-40B4-BE49-F238E27FC236}">
                  <a16:creationId xmlns:a16="http://schemas.microsoft.com/office/drawing/2014/main" id="{0AE91941-C844-9FAC-FFAD-26029EA44DEF}"/>
                </a:ext>
              </a:extLst>
            </p:cNvPr>
            <p:cNvSpPr/>
            <p:nvPr/>
          </p:nvSpPr>
          <p:spPr>
            <a:xfrm rot="10800000">
              <a:off x="6333803" y="1823496"/>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76EB7100-F4F8-B1E4-1C05-3A2E3D495980}"/>
                </a:ext>
              </a:extLst>
            </p:cNvPr>
            <p:cNvSpPr txBox="1"/>
            <p:nvPr/>
          </p:nvSpPr>
          <p:spPr>
            <a:xfrm>
              <a:off x="6406778" y="2950723"/>
              <a:ext cx="1715628" cy="454988"/>
            </a:xfrm>
            <a:prstGeom prst="rect">
              <a:avLst/>
            </a:prstGeom>
            <a:noFill/>
          </p:spPr>
          <p:txBody>
            <a:bodyPr wrap="square" rtlCol="0">
              <a:spAutoFit/>
            </a:bodyPr>
            <a:lstStyle/>
            <a:p>
              <a:pPr algn="ctr"/>
              <a:r>
                <a:rPr lang="de-DE" sz="1600" b="1" dirty="0">
                  <a:latin typeface="Amasis MT Pro" panose="02040504050005020304" pitchFamily="18" charset="0"/>
                </a:rPr>
                <a:t>Erfindung</a:t>
              </a:r>
              <a:endParaRPr lang="de-DE" b="1" dirty="0">
                <a:latin typeface="Amasis MT Pro" panose="02040504050005020304" pitchFamily="18" charset="0"/>
              </a:endParaRPr>
            </a:p>
          </p:txBody>
        </p:sp>
        <p:pic>
          <p:nvPicPr>
            <p:cNvPr id="15" name="Grafik 14">
              <a:extLst>
                <a:ext uri="{FF2B5EF4-FFF2-40B4-BE49-F238E27FC236}">
                  <a16:creationId xmlns:a16="http://schemas.microsoft.com/office/drawing/2014/main" id="{2C7CAAE9-7AD5-4932-BE8F-7A90CEB79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00" y="1971231"/>
              <a:ext cx="1055514" cy="1055514"/>
            </a:xfrm>
            <a:prstGeom prst="rect">
              <a:avLst/>
            </a:prstGeom>
          </p:spPr>
        </p:pic>
      </p:grpSp>
      <p:grpSp>
        <p:nvGrpSpPr>
          <p:cNvPr id="16" name="Gruppieren 15">
            <a:extLst>
              <a:ext uri="{FF2B5EF4-FFF2-40B4-BE49-F238E27FC236}">
                <a16:creationId xmlns:a16="http://schemas.microsoft.com/office/drawing/2014/main" id="{F37A6DC9-4183-F613-28B1-1EF56BB4BD4F}"/>
              </a:ext>
            </a:extLst>
          </p:cNvPr>
          <p:cNvGrpSpPr/>
          <p:nvPr/>
        </p:nvGrpSpPr>
        <p:grpSpPr>
          <a:xfrm>
            <a:off x="7694845" y="1259533"/>
            <a:ext cx="1289058" cy="1244482"/>
            <a:chOff x="8911903" y="1823497"/>
            <a:chExt cx="1851758" cy="1757820"/>
          </a:xfrm>
        </p:grpSpPr>
        <p:sp>
          <p:nvSpPr>
            <p:cNvPr id="17" name="Ellipse 16">
              <a:extLst>
                <a:ext uri="{FF2B5EF4-FFF2-40B4-BE49-F238E27FC236}">
                  <a16:creationId xmlns:a16="http://schemas.microsoft.com/office/drawing/2014/main" id="{ABA4418D-0308-F90C-3BC0-7883E2D1B365}"/>
                </a:ext>
              </a:extLst>
            </p:cNvPr>
            <p:cNvSpPr/>
            <p:nvPr/>
          </p:nvSpPr>
          <p:spPr>
            <a:xfrm rot="10800000">
              <a:off x="8911903" y="1823497"/>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14DA98E4-0EF2-D948-F775-4A5381264CF2}"/>
                </a:ext>
              </a:extLst>
            </p:cNvPr>
            <p:cNvSpPr txBox="1"/>
            <p:nvPr/>
          </p:nvSpPr>
          <p:spPr>
            <a:xfrm>
              <a:off x="9140247" y="2950723"/>
              <a:ext cx="1505386" cy="478205"/>
            </a:xfrm>
            <a:prstGeom prst="rect">
              <a:avLst/>
            </a:prstGeom>
            <a:noFill/>
          </p:spPr>
          <p:txBody>
            <a:bodyPr wrap="square" rtlCol="0">
              <a:spAutoFit/>
            </a:bodyPr>
            <a:lstStyle/>
            <a:p>
              <a:pPr algn="ctr"/>
              <a:r>
                <a:rPr lang="de-DE" sz="1600" b="1" dirty="0">
                  <a:latin typeface="Amasis MT Pro" panose="02040504050005020304" pitchFamily="18" charset="0"/>
                </a:rPr>
                <a:t>Lösung</a:t>
              </a:r>
              <a:endParaRPr lang="de-DE" b="1" dirty="0">
                <a:latin typeface="Amasis MT Pro" panose="02040504050005020304" pitchFamily="18" charset="0"/>
              </a:endParaRPr>
            </a:p>
          </p:txBody>
        </p:sp>
        <p:pic>
          <p:nvPicPr>
            <p:cNvPr id="19" name="Picture 14" descr="Menschlicher kopf - Kostenlose medizinisch Icons">
              <a:extLst>
                <a:ext uri="{FF2B5EF4-FFF2-40B4-BE49-F238E27FC236}">
                  <a16:creationId xmlns:a16="http://schemas.microsoft.com/office/drawing/2014/main" id="{F38768DA-D324-0CF3-FD16-FABD5B5648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1676" y="1956935"/>
              <a:ext cx="980062" cy="98006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feld 30">
            <a:extLst>
              <a:ext uri="{FF2B5EF4-FFF2-40B4-BE49-F238E27FC236}">
                <a16:creationId xmlns:a16="http://schemas.microsoft.com/office/drawing/2014/main" id="{933C8E46-A390-A453-03B5-071A23029B5D}"/>
              </a:ext>
            </a:extLst>
          </p:cNvPr>
          <p:cNvSpPr txBox="1"/>
          <p:nvPr/>
        </p:nvSpPr>
        <p:spPr>
          <a:xfrm>
            <a:off x="2243374" y="1313163"/>
            <a:ext cx="6096000" cy="1107996"/>
          </a:xfrm>
          <a:prstGeom prst="rect">
            <a:avLst/>
          </a:prstGeom>
          <a:noFill/>
        </p:spPr>
        <p:txBody>
          <a:bodyPr wrap="square">
            <a:spAutoFit/>
          </a:bodyPr>
          <a:lstStyle/>
          <a:p>
            <a:pPr marL="0" indent="0">
              <a:buNone/>
            </a:pPr>
            <a:endParaRPr lang="de-DE" sz="1800" dirty="0">
              <a:latin typeface="Amasis MT Pro" panose="02040504050005020304" pitchFamily="18" charset="0"/>
            </a:endParaRPr>
          </a:p>
          <a:p>
            <a:pPr marL="0" indent="0">
              <a:buNone/>
            </a:pPr>
            <a:r>
              <a:rPr lang="de-DE" sz="2400" dirty="0">
                <a:latin typeface="Amasis MT Pro" panose="02040504050005020304" pitchFamily="18" charset="0"/>
              </a:rPr>
              <a:t>Zu viel Plastik im Ozean </a:t>
            </a:r>
            <a:r>
              <a:rPr lang="de-DE" sz="2400" dirty="0">
                <a:latin typeface="Amasis MT Pro" panose="02040504050005020304" pitchFamily="18" charset="0"/>
                <a:sym typeface="Wingdings" panose="05000000000000000000" pitchFamily="2" charset="2"/>
              </a:rPr>
              <a:t></a:t>
            </a:r>
            <a:br>
              <a:rPr lang="de-DE" sz="2400" dirty="0">
                <a:latin typeface="Amasis MT Pro" panose="02040504050005020304" pitchFamily="18" charset="0"/>
                <a:sym typeface="Wingdings" panose="05000000000000000000" pitchFamily="2" charset="2"/>
              </a:rPr>
            </a:br>
            <a:r>
              <a:rPr lang="de-DE" sz="2400" dirty="0">
                <a:latin typeface="Amasis MT Pro" panose="02040504050005020304" pitchFamily="18" charset="0"/>
                <a:sym typeface="Wingdings" panose="05000000000000000000" pitchFamily="2" charset="2"/>
              </a:rPr>
              <a:t>Vermüllung der Meere</a:t>
            </a:r>
            <a:endParaRPr lang="de-DE" sz="2400" dirty="0">
              <a:sym typeface="Wingdings" panose="05000000000000000000" pitchFamily="2" charset="2"/>
            </a:endParaRPr>
          </a:p>
        </p:txBody>
      </p:sp>
      <p:sp>
        <p:nvSpPr>
          <p:cNvPr id="33" name="Textfeld 32">
            <a:extLst>
              <a:ext uri="{FF2B5EF4-FFF2-40B4-BE49-F238E27FC236}">
                <a16:creationId xmlns:a16="http://schemas.microsoft.com/office/drawing/2014/main" id="{D4A37DA8-1B74-FE2F-A05C-936274DD71B3}"/>
              </a:ext>
            </a:extLst>
          </p:cNvPr>
          <p:cNvSpPr txBox="1"/>
          <p:nvPr/>
        </p:nvSpPr>
        <p:spPr>
          <a:xfrm>
            <a:off x="2169441" y="2996064"/>
            <a:ext cx="6096000" cy="2308324"/>
          </a:xfrm>
          <a:prstGeom prst="rect">
            <a:avLst/>
          </a:prstGeom>
          <a:noFill/>
        </p:spPr>
        <p:txBody>
          <a:bodyPr wrap="square">
            <a:spAutoFit/>
          </a:bodyPr>
          <a:lstStyle/>
          <a:p>
            <a:pPr marL="0" indent="0">
              <a:buNone/>
            </a:pPr>
            <a:r>
              <a:rPr lang="de-DE" sz="2400" dirty="0">
                <a:latin typeface="Amasis MT Pro" panose="02040504050005020304" pitchFamily="18" charset="0"/>
                <a:sym typeface="Wingdings" panose="05000000000000000000" pitchFamily="2" charset="2"/>
              </a:rPr>
              <a:t>Ideensammlung:</a:t>
            </a:r>
          </a:p>
          <a:p>
            <a:pPr marL="342900" indent="-342900">
              <a:buFont typeface="Arial" panose="020B0604020202020204" pitchFamily="34" charset="0"/>
              <a:buChar char="•"/>
            </a:pPr>
            <a:r>
              <a:rPr lang="de-DE" sz="2400" dirty="0">
                <a:latin typeface="Amasis MT Pro" panose="02040504050005020304" pitchFamily="18" charset="0"/>
                <a:sym typeface="Wingdings" panose="05000000000000000000" pitchFamily="2" charset="2"/>
              </a:rPr>
              <a:t>Großer Staubsauger für den Ozean</a:t>
            </a:r>
          </a:p>
          <a:p>
            <a:pPr marL="342900" indent="-342900">
              <a:buFont typeface="Arial" panose="020B0604020202020204" pitchFamily="34" charset="0"/>
              <a:buChar char="•"/>
            </a:pPr>
            <a:r>
              <a:rPr lang="de-DE" sz="2400" dirty="0">
                <a:latin typeface="Amasis MT Pro" panose="02040504050005020304" pitchFamily="18" charset="0"/>
                <a:sym typeface="Wingdings" panose="05000000000000000000" pitchFamily="2" charset="2"/>
              </a:rPr>
              <a:t>Windanlage, die Müll wegpustet</a:t>
            </a:r>
          </a:p>
          <a:p>
            <a:pPr marL="342900" indent="-342900">
              <a:buFont typeface="Arial" panose="020B0604020202020204" pitchFamily="34" charset="0"/>
              <a:buChar char="•"/>
            </a:pPr>
            <a:r>
              <a:rPr lang="de-DE" sz="2400" dirty="0">
                <a:latin typeface="Amasis MT Pro" panose="02040504050005020304" pitchFamily="18" charset="0"/>
                <a:sym typeface="Wingdings" panose="05000000000000000000" pitchFamily="2" charset="2"/>
              </a:rPr>
              <a:t>Elektronischer Müllsammelfisch</a:t>
            </a:r>
            <a:br>
              <a:rPr lang="de-DE" sz="2400" dirty="0">
                <a:latin typeface="Amasis MT Pro" panose="02040504050005020304" pitchFamily="18" charset="0"/>
                <a:sym typeface="Wingdings" panose="05000000000000000000" pitchFamily="2" charset="2"/>
              </a:rPr>
            </a:br>
            <a:endParaRPr lang="de-DE" sz="2400" dirty="0">
              <a:latin typeface="Amasis MT Pro" panose="02040504050005020304" pitchFamily="18" charset="0"/>
              <a:sym typeface="Wingdings" panose="05000000000000000000" pitchFamily="2" charset="2"/>
            </a:endParaRPr>
          </a:p>
          <a:p>
            <a:pPr marL="0" indent="0">
              <a:buNone/>
            </a:pPr>
            <a:endParaRPr lang="de-DE" sz="2400" dirty="0">
              <a:latin typeface="Amasis MT Pro" panose="02040504050005020304" pitchFamily="18" charset="0"/>
              <a:sym typeface="Wingdings" panose="05000000000000000000" pitchFamily="2" charset="2"/>
            </a:endParaRPr>
          </a:p>
        </p:txBody>
      </p:sp>
      <p:sp>
        <p:nvSpPr>
          <p:cNvPr id="37" name="Textfeld 36">
            <a:extLst>
              <a:ext uri="{FF2B5EF4-FFF2-40B4-BE49-F238E27FC236}">
                <a16:creationId xmlns:a16="http://schemas.microsoft.com/office/drawing/2014/main" id="{9ABF4636-9B03-F175-F44B-67A6B71B0475}"/>
              </a:ext>
            </a:extLst>
          </p:cNvPr>
          <p:cNvSpPr txBox="1"/>
          <p:nvPr/>
        </p:nvSpPr>
        <p:spPr>
          <a:xfrm>
            <a:off x="2166351" y="4774745"/>
            <a:ext cx="4324407" cy="1569660"/>
          </a:xfrm>
          <a:prstGeom prst="rect">
            <a:avLst/>
          </a:prstGeom>
          <a:noFill/>
        </p:spPr>
        <p:txBody>
          <a:bodyPr wrap="square">
            <a:spAutoFit/>
          </a:bodyPr>
          <a:lstStyle/>
          <a:p>
            <a:pPr marL="0" indent="0">
              <a:buNone/>
            </a:pPr>
            <a:r>
              <a:rPr lang="de-DE" sz="2400" dirty="0">
                <a:latin typeface="Amasis MT Pro" panose="02040504050005020304" pitchFamily="18" charset="0"/>
                <a:sym typeface="Wingdings" panose="05000000000000000000" pitchFamily="2" charset="2"/>
              </a:rPr>
              <a:t>Ocean Cleaner – ein selbstfahrender, mit Solarzellen ausgestatteter Staubsauger für den Ocean</a:t>
            </a:r>
          </a:p>
        </p:txBody>
      </p:sp>
      <p:grpSp>
        <p:nvGrpSpPr>
          <p:cNvPr id="44" name="Gruppieren 43">
            <a:extLst>
              <a:ext uri="{FF2B5EF4-FFF2-40B4-BE49-F238E27FC236}">
                <a16:creationId xmlns:a16="http://schemas.microsoft.com/office/drawing/2014/main" id="{D08C72E3-9DDD-A6F9-E716-2A77B0400552}"/>
              </a:ext>
            </a:extLst>
          </p:cNvPr>
          <p:cNvGrpSpPr/>
          <p:nvPr/>
        </p:nvGrpSpPr>
        <p:grpSpPr>
          <a:xfrm>
            <a:off x="7751364" y="1493272"/>
            <a:ext cx="4048580" cy="4794793"/>
            <a:chOff x="7751364" y="1839635"/>
            <a:chExt cx="4048580" cy="4794793"/>
          </a:xfrm>
        </p:grpSpPr>
        <p:pic>
          <p:nvPicPr>
            <p:cNvPr id="29" name="Grafik 28">
              <a:extLst>
                <a:ext uri="{FF2B5EF4-FFF2-40B4-BE49-F238E27FC236}">
                  <a16:creationId xmlns:a16="http://schemas.microsoft.com/office/drawing/2014/main" id="{114617BA-FAFF-D0FD-3591-47B2C3DD6B01}"/>
                </a:ext>
              </a:extLst>
            </p:cNvPr>
            <p:cNvPicPr>
              <a:picLocks noChangeAspect="1"/>
            </p:cNvPicPr>
            <p:nvPr/>
          </p:nvPicPr>
          <p:blipFill rotWithShape="1">
            <a:blip r:embed="rId7"/>
            <a:srcRect l="47151" t="23333" r="21980" b="22583"/>
            <a:stretch/>
          </p:blipFill>
          <p:spPr>
            <a:xfrm>
              <a:off x="7868711" y="2925351"/>
              <a:ext cx="3763493" cy="3709077"/>
            </a:xfrm>
            <a:prstGeom prst="rect">
              <a:avLst/>
            </a:prstGeom>
          </p:spPr>
        </p:pic>
        <p:pic>
          <p:nvPicPr>
            <p:cNvPr id="39" name="Grafik 38" descr="Ein Bild, das Solarzelle, Outdoorobjekt, Platz enthält.&#10;&#10;Automatisch generierte Beschreibung">
              <a:extLst>
                <a:ext uri="{FF2B5EF4-FFF2-40B4-BE49-F238E27FC236}">
                  <a16:creationId xmlns:a16="http://schemas.microsoft.com/office/drawing/2014/main" id="{54C5050E-711C-1D1B-09D7-9C4C6CB670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7069" y="1839635"/>
              <a:ext cx="1642875" cy="1411227"/>
            </a:xfrm>
            <a:prstGeom prst="rect">
              <a:avLst/>
            </a:prstGeom>
          </p:spPr>
        </p:pic>
        <p:pic>
          <p:nvPicPr>
            <p:cNvPr id="40" name="Grafik 39" descr="Ein Bild, das Solarzelle, Outdoorobjekt, Platz enthält.&#10;&#10;Automatisch generierte Beschreibung">
              <a:extLst>
                <a:ext uri="{FF2B5EF4-FFF2-40B4-BE49-F238E27FC236}">
                  <a16:creationId xmlns:a16="http://schemas.microsoft.com/office/drawing/2014/main" id="{0A812536-C58F-7211-80A2-5A0EB18598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7327" y="2129276"/>
              <a:ext cx="1642875" cy="1411227"/>
            </a:xfrm>
            <a:prstGeom prst="rect">
              <a:avLst/>
            </a:prstGeom>
          </p:spPr>
        </p:pic>
        <p:pic>
          <p:nvPicPr>
            <p:cNvPr id="41" name="Grafik 40" descr="Ein Bild, das Solarzelle, Outdoorobjekt, Platz enthält.&#10;&#10;Automatisch generierte Beschreibung">
              <a:extLst>
                <a:ext uri="{FF2B5EF4-FFF2-40B4-BE49-F238E27FC236}">
                  <a16:creationId xmlns:a16="http://schemas.microsoft.com/office/drawing/2014/main" id="{DEB3D65A-7402-ABF7-7269-7C5DF65E18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5606" y="2409905"/>
              <a:ext cx="1642875" cy="1411227"/>
            </a:xfrm>
            <a:prstGeom prst="rect">
              <a:avLst/>
            </a:prstGeom>
          </p:spPr>
        </p:pic>
        <p:sp>
          <p:nvSpPr>
            <p:cNvPr id="42" name="Rechteck 41">
              <a:extLst>
                <a:ext uri="{FF2B5EF4-FFF2-40B4-BE49-F238E27FC236}">
                  <a16:creationId xmlns:a16="http://schemas.microsoft.com/office/drawing/2014/main" id="{BFCC70D3-D681-1B4A-7838-D4273A13A71F}"/>
                </a:ext>
              </a:extLst>
            </p:cNvPr>
            <p:cNvSpPr/>
            <p:nvPr/>
          </p:nvSpPr>
          <p:spPr>
            <a:xfrm>
              <a:off x="7751364" y="5829300"/>
              <a:ext cx="1278336" cy="80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Ellipse 42">
              <a:extLst>
                <a:ext uri="{FF2B5EF4-FFF2-40B4-BE49-F238E27FC236}">
                  <a16:creationId xmlns:a16="http://schemas.microsoft.com/office/drawing/2014/main" id="{7C5BCA0B-39EB-193E-C81E-B733CE3505BE}"/>
                </a:ext>
              </a:extLst>
            </p:cNvPr>
            <p:cNvSpPr/>
            <p:nvPr/>
          </p:nvSpPr>
          <p:spPr>
            <a:xfrm>
              <a:off x="7787808" y="5511832"/>
              <a:ext cx="828965" cy="5636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9833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7811E-8164-B3AC-5338-CF55EE70AF6E}"/>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b="1" kern="1200" dirty="0" err="1">
                <a:solidFill>
                  <a:schemeClr val="tx1"/>
                </a:solidFill>
                <a:latin typeface="+mj-lt"/>
                <a:ea typeface="+mj-ea"/>
                <a:cs typeface="+mj-cs"/>
              </a:rPr>
              <a:t>Beispiel</a:t>
            </a:r>
            <a:r>
              <a:rPr lang="en-US" b="1" kern="1200" dirty="0">
                <a:solidFill>
                  <a:schemeClr val="tx1"/>
                </a:solidFill>
                <a:latin typeface="+mj-lt"/>
                <a:ea typeface="+mj-ea"/>
                <a:cs typeface="+mj-cs"/>
              </a:rPr>
              <a:t> 2: Dr. Shirley Ann Jackson </a:t>
            </a:r>
          </a:p>
        </p:txBody>
      </p:sp>
      <p:sp>
        <p:nvSpPr>
          <p:cNvPr id="24" name="Freeform: Shape 2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a:extLst>
              <a:ext uri="{FF2B5EF4-FFF2-40B4-BE49-F238E27FC236}">
                <a16:creationId xmlns:a16="http://schemas.microsoft.com/office/drawing/2014/main" id="{D790431C-4F7F-11B3-F1BA-B37592D9560E}"/>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t="7380" r="-3" b="4871"/>
          <a:stretch/>
        </p:blipFill>
        <p:spPr>
          <a:xfrm>
            <a:off x="1364239" y="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sp>
        <p:nvSpPr>
          <p:cNvPr id="28" name="Oval 2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fik 18" descr="Ein Bild, das Text, ClipArt enthält.&#10;&#10;Automatisch generierte Beschreibung">
            <a:extLst>
              <a:ext uri="{FF2B5EF4-FFF2-40B4-BE49-F238E27FC236}">
                <a16:creationId xmlns:a16="http://schemas.microsoft.com/office/drawing/2014/main" id="{4B25F4B9-F6A1-ED44-F24A-2159A987E331}"/>
              </a:ext>
            </a:extLst>
          </p:cNvPr>
          <p:cNvPicPr>
            <a:picLocks noChangeAspect="1"/>
          </p:cNvPicPr>
          <p:nvPr/>
        </p:nvPicPr>
        <p:blipFill rotWithShape="1">
          <a:blip r:embed="rId5">
            <a:extLst>
              <a:ext uri="{28A0092B-C50C-407E-A947-70E740481C1C}">
                <a14:useLocalDpi xmlns:a14="http://schemas.microsoft.com/office/drawing/2010/main" val="0"/>
              </a:ext>
            </a:extLst>
          </a:blip>
          <a:srcRect l="18457" r="29125" b="2"/>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0" name="Freeform: Shape 2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fik 14" descr="Ein Bild, das Text enthält.&#10;&#10;Automatisch generierte Beschreibung">
            <a:extLst>
              <a:ext uri="{FF2B5EF4-FFF2-40B4-BE49-F238E27FC236}">
                <a16:creationId xmlns:a16="http://schemas.microsoft.com/office/drawing/2014/main" id="{E21E85F9-6696-CDBC-7ADF-11F1C54D6B41}"/>
              </a:ext>
            </a:extLst>
          </p:cNvPr>
          <p:cNvPicPr>
            <a:picLocks noChangeAspect="1"/>
          </p:cNvPicPr>
          <p:nvPr/>
        </p:nvPicPr>
        <p:blipFill rotWithShape="1">
          <a:blip r:embed="rId6">
            <a:extLst>
              <a:ext uri="{28A0092B-C50C-407E-A947-70E740481C1C}">
                <a14:useLocalDpi xmlns:a14="http://schemas.microsoft.com/office/drawing/2010/main" val="0"/>
              </a:ext>
            </a:extLst>
          </a:blip>
          <a:srcRect l="11724" r="14506" b="1"/>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32" name="Freeform: Shape 31">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fik 19">
            <a:extLst>
              <a:ext uri="{FF2B5EF4-FFF2-40B4-BE49-F238E27FC236}">
                <a16:creationId xmlns:a16="http://schemas.microsoft.com/office/drawing/2014/main" id="{4A35C823-9CED-2E9E-AC87-6B2088914814}"/>
              </a:ext>
            </a:extLst>
          </p:cNvPr>
          <p:cNvPicPr>
            <a:picLocks noChangeAspect="1"/>
          </p:cNvPicPr>
          <p:nvPr/>
        </p:nvPicPr>
        <p:blipFill rotWithShape="1">
          <a:blip r:embed="rId7"/>
          <a:srcRect l="54255" t="27964" r="20729" b="27221"/>
          <a:stretch/>
        </p:blipFill>
        <p:spPr>
          <a:xfrm>
            <a:off x="-1424061" y="2294395"/>
            <a:ext cx="5144292" cy="5184000"/>
          </a:xfrm>
          <a:prstGeom prst="flowChartConnector">
            <a:avLst/>
          </a:prstGeom>
        </p:spPr>
      </p:pic>
      <p:pic>
        <p:nvPicPr>
          <p:cNvPr id="17" name="Grafik 16">
            <a:extLst>
              <a:ext uri="{FF2B5EF4-FFF2-40B4-BE49-F238E27FC236}">
                <a16:creationId xmlns:a16="http://schemas.microsoft.com/office/drawing/2014/main" id="{C9B78448-CA92-E513-F7A5-A8C903E29A31}"/>
              </a:ext>
            </a:extLst>
          </p:cNvPr>
          <p:cNvPicPr>
            <a:picLocks noChangeAspect="1"/>
          </p:cNvPicPr>
          <p:nvPr/>
        </p:nvPicPr>
        <p:blipFill rotWithShape="1">
          <a:blip r:embed="rId8">
            <a:extLst>
              <a:ext uri="{28A0092B-C50C-407E-A947-70E740481C1C}">
                <a14:useLocalDpi xmlns:a14="http://schemas.microsoft.com/office/drawing/2010/main" val="0"/>
              </a:ext>
            </a:extLst>
          </a:blip>
          <a:srcRect l="7161" r="9409" b="-1"/>
          <a:stretch/>
        </p:blipFill>
        <p:spPr>
          <a:xfrm>
            <a:off x="9463921" y="3743428"/>
            <a:ext cx="2613367" cy="3350210"/>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73B3D45D-F3DE-2E7D-1A56-2D1967E2FFC1}"/>
                  </a:ext>
                </a:extLst>
              </p14:cNvPr>
              <p14:cNvContentPartPr/>
              <p14:nvPr/>
            </p14:nvContentPartPr>
            <p14:xfrm>
              <a:off x="2664518" y="2486229"/>
              <a:ext cx="559800" cy="527760"/>
            </p14:xfrm>
          </p:contentPart>
        </mc:Choice>
        <mc:Fallback xmlns="">
          <p:pic>
            <p:nvPicPr>
              <p:cNvPr id="3" name="Freihand 2">
                <a:extLst>
                  <a:ext uri="{FF2B5EF4-FFF2-40B4-BE49-F238E27FC236}">
                    <a16:creationId xmlns:a16="http://schemas.microsoft.com/office/drawing/2014/main" id="{73B3D45D-F3DE-2E7D-1A56-2D1967E2FFC1}"/>
                  </a:ext>
                </a:extLst>
              </p:cNvPr>
              <p:cNvPicPr/>
              <p:nvPr/>
            </p:nvPicPr>
            <p:blipFill>
              <a:blip r:embed="rId10"/>
              <a:stretch>
                <a:fillRect/>
              </a:stretch>
            </p:blipFill>
            <p:spPr>
              <a:xfrm>
                <a:off x="2610878" y="2378229"/>
                <a:ext cx="66744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EE545DD1-0E9B-C136-C84F-C13133EE817C}"/>
                  </a:ext>
                </a:extLst>
              </p14:cNvPr>
              <p14:cNvContentPartPr/>
              <p14:nvPr/>
            </p14:nvContentPartPr>
            <p14:xfrm>
              <a:off x="9881078" y="3191829"/>
              <a:ext cx="257760" cy="1334880"/>
            </p14:xfrm>
          </p:contentPart>
        </mc:Choice>
        <mc:Fallback xmlns="">
          <p:pic>
            <p:nvPicPr>
              <p:cNvPr id="4" name="Freihand 3">
                <a:extLst>
                  <a:ext uri="{FF2B5EF4-FFF2-40B4-BE49-F238E27FC236}">
                    <a16:creationId xmlns:a16="http://schemas.microsoft.com/office/drawing/2014/main" id="{EE545DD1-0E9B-C136-C84F-C13133EE817C}"/>
                  </a:ext>
                </a:extLst>
              </p:cNvPr>
              <p:cNvPicPr/>
              <p:nvPr/>
            </p:nvPicPr>
            <p:blipFill>
              <a:blip r:embed="rId12"/>
              <a:stretch>
                <a:fillRect/>
              </a:stretch>
            </p:blipFill>
            <p:spPr>
              <a:xfrm>
                <a:off x="9791078" y="3012189"/>
                <a:ext cx="437400" cy="169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B0F53570-D646-E69A-FF4E-6047DC3762F0}"/>
                  </a:ext>
                </a:extLst>
              </p14:cNvPr>
              <p14:cNvContentPartPr/>
              <p14:nvPr/>
            </p14:nvContentPartPr>
            <p14:xfrm>
              <a:off x="10008878" y="3026229"/>
              <a:ext cx="284040" cy="1497600"/>
            </p14:xfrm>
          </p:contentPart>
        </mc:Choice>
        <mc:Fallback xmlns="">
          <p:pic>
            <p:nvPicPr>
              <p:cNvPr id="5" name="Freihand 4">
                <a:extLst>
                  <a:ext uri="{FF2B5EF4-FFF2-40B4-BE49-F238E27FC236}">
                    <a16:creationId xmlns:a16="http://schemas.microsoft.com/office/drawing/2014/main" id="{B0F53570-D646-E69A-FF4E-6047DC3762F0}"/>
                  </a:ext>
                </a:extLst>
              </p:cNvPr>
              <p:cNvPicPr/>
              <p:nvPr/>
            </p:nvPicPr>
            <p:blipFill>
              <a:blip r:embed="rId14"/>
              <a:stretch>
                <a:fillRect/>
              </a:stretch>
            </p:blipFill>
            <p:spPr>
              <a:xfrm>
                <a:off x="9919238" y="2846229"/>
                <a:ext cx="463680" cy="185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A428CADC-25EE-8669-770C-61747BB4E4B8}"/>
                  </a:ext>
                </a:extLst>
              </p14:cNvPr>
              <p14:cNvContentPartPr/>
              <p14:nvPr/>
            </p14:nvContentPartPr>
            <p14:xfrm>
              <a:off x="9580611" y="3000669"/>
              <a:ext cx="346320" cy="1690920"/>
            </p14:xfrm>
          </p:contentPart>
        </mc:Choice>
        <mc:Fallback xmlns="">
          <p:pic>
            <p:nvPicPr>
              <p:cNvPr id="6" name="Freihand 5">
                <a:extLst>
                  <a:ext uri="{FF2B5EF4-FFF2-40B4-BE49-F238E27FC236}">
                    <a16:creationId xmlns:a16="http://schemas.microsoft.com/office/drawing/2014/main" id="{A428CADC-25EE-8669-770C-61747BB4E4B8}"/>
                  </a:ext>
                </a:extLst>
              </p:cNvPr>
              <p:cNvPicPr/>
              <p:nvPr/>
            </p:nvPicPr>
            <p:blipFill>
              <a:blip r:embed="rId16"/>
              <a:stretch>
                <a:fillRect/>
              </a:stretch>
            </p:blipFill>
            <p:spPr>
              <a:xfrm>
                <a:off x="9490971" y="2820669"/>
                <a:ext cx="525960" cy="205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C081BF38-511A-00F0-9047-84703C700AE7}"/>
                  </a:ext>
                </a:extLst>
              </p14:cNvPr>
              <p14:cNvContentPartPr/>
              <p14:nvPr/>
            </p14:nvContentPartPr>
            <p14:xfrm>
              <a:off x="10152291" y="3631749"/>
              <a:ext cx="360" cy="360"/>
            </p14:xfrm>
          </p:contentPart>
        </mc:Choice>
        <mc:Fallback xmlns="">
          <p:pic>
            <p:nvPicPr>
              <p:cNvPr id="7" name="Freihand 6">
                <a:extLst>
                  <a:ext uri="{FF2B5EF4-FFF2-40B4-BE49-F238E27FC236}">
                    <a16:creationId xmlns:a16="http://schemas.microsoft.com/office/drawing/2014/main" id="{C081BF38-511A-00F0-9047-84703C700AE7}"/>
                  </a:ext>
                </a:extLst>
              </p:cNvPr>
              <p:cNvPicPr/>
              <p:nvPr/>
            </p:nvPicPr>
            <p:blipFill>
              <a:blip r:embed="rId18"/>
              <a:stretch>
                <a:fillRect/>
              </a:stretch>
            </p:blipFill>
            <p:spPr>
              <a:xfrm>
                <a:off x="10062291" y="3452109"/>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88CB7E77-B061-57D5-DC16-3854A0601715}"/>
                  </a:ext>
                </a:extLst>
              </p14:cNvPr>
              <p14:cNvContentPartPr/>
              <p14:nvPr/>
            </p14:nvContentPartPr>
            <p14:xfrm>
              <a:off x="8326371" y="2740389"/>
              <a:ext cx="1572120" cy="2041560"/>
            </p14:xfrm>
          </p:contentPart>
        </mc:Choice>
        <mc:Fallback xmlns="">
          <p:pic>
            <p:nvPicPr>
              <p:cNvPr id="8" name="Freihand 7">
                <a:extLst>
                  <a:ext uri="{FF2B5EF4-FFF2-40B4-BE49-F238E27FC236}">
                    <a16:creationId xmlns:a16="http://schemas.microsoft.com/office/drawing/2014/main" id="{88CB7E77-B061-57D5-DC16-3854A0601715}"/>
                  </a:ext>
                </a:extLst>
              </p:cNvPr>
              <p:cNvPicPr/>
              <p:nvPr/>
            </p:nvPicPr>
            <p:blipFill>
              <a:blip r:embed="rId20"/>
              <a:stretch>
                <a:fillRect/>
              </a:stretch>
            </p:blipFill>
            <p:spPr>
              <a:xfrm>
                <a:off x="8236731" y="2560389"/>
                <a:ext cx="1751760" cy="2401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10612E46-3E24-94EA-8D94-3A47B116E2D1}"/>
                  </a:ext>
                </a:extLst>
              </p14:cNvPr>
              <p14:cNvContentPartPr/>
              <p14:nvPr/>
            </p14:nvContentPartPr>
            <p14:xfrm>
              <a:off x="1979571" y="1877469"/>
              <a:ext cx="1019160" cy="1076400"/>
            </p14:xfrm>
          </p:contentPart>
        </mc:Choice>
        <mc:Fallback xmlns="">
          <p:pic>
            <p:nvPicPr>
              <p:cNvPr id="9" name="Freihand 8">
                <a:extLst>
                  <a:ext uri="{FF2B5EF4-FFF2-40B4-BE49-F238E27FC236}">
                    <a16:creationId xmlns:a16="http://schemas.microsoft.com/office/drawing/2014/main" id="{10612E46-3E24-94EA-8D94-3A47B116E2D1}"/>
                  </a:ext>
                </a:extLst>
              </p:cNvPr>
              <p:cNvPicPr/>
              <p:nvPr/>
            </p:nvPicPr>
            <p:blipFill>
              <a:blip r:embed="rId22"/>
              <a:stretch>
                <a:fillRect/>
              </a:stretch>
            </p:blipFill>
            <p:spPr>
              <a:xfrm>
                <a:off x="1889931" y="1697469"/>
                <a:ext cx="1198800" cy="1436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06E60BE1-E494-B10D-1AAB-400F4C880255}"/>
                  </a:ext>
                </a:extLst>
              </p14:cNvPr>
              <p14:cNvContentPartPr/>
              <p14:nvPr/>
            </p14:nvContentPartPr>
            <p14:xfrm rot="7040869">
              <a:off x="264869" y="1203000"/>
              <a:ext cx="1912680" cy="657360"/>
            </p14:xfrm>
          </p:contentPart>
        </mc:Choice>
        <mc:Fallback xmlns="">
          <p:pic>
            <p:nvPicPr>
              <p:cNvPr id="11" name="Freihand 10">
                <a:extLst>
                  <a:ext uri="{FF2B5EF4-FFF2-40B4-BE49-F238E27FC236}">
                    <a16:creationId xmlns:a16="http://schemas.microsoft.com/office/drawing/2014/main" id="{06E60BE1-E494-B10D-1AAB-400F4C880255}"/>
                  </a:ext>
                </a:extLst>
              </p:cNvPr>
              <p:cNvPicPr/>
              <p:nvPr/>
            </p:nvPicPr>
            <p:blipFill>
              <a:blip r:embed="rId24"/>
              <a:stretch>
                <a:fillRect/>
              </a:stretch>
            </p:blipFill>
            <p:spPr>
              <a:xfrm rot="7040869">
                <a:off x="174869" y="1023360"/>
                <a:ext cx="2092320" cy="1017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57E3481-F3F7-DD7A-ECC1-E843498CC910}"/>
                  </a:ext>
                </a:extLst>
              </p14:cNvPr>
              <p14:cNvContentPartPr/>
              <p14:nvPr/>
            </p14:nvContentPartPr>
            <p14:xfrm>
              <a:off x="5048629" y="66087"/>
              <a:ext cx="3663720" cy="626040"/>
            </p14:xfrm>
          </p:contentPart>
        </mc:Choice>
        <mc:Fallback xmlns="">
          <p:pic>
            <p:nvPicPr>
              <p:cNvPr id="16" name="Freihand 15">
                <a:extLst>
                  <a:ext uri="{FF2B5EF4-FFF2-40B4-BE49-F238E27FC236}">
                    <a16:creationId xmlns:a16="http://schemas.microsoft.com/office/drawing/2014/main" id="{D57E3481-F3F7-DD7A-ECC1-E843498CC910}"/>
                  </a:ext>
                </a:extLst>
              </p:cNvPr>
              <p:cNvPicPr/>
              <p:nvPr/>
            </p:nvPicPr>
            <p:blipFill>
              <a:blip r:embed="rId26"/>
              <a:stretch>
                <a:fillRect/>
              </a:stretch>
            </p:blipFill>
            <p:spPr>
              <a:xfrm>
                <a:off x="4958629" y="-113913"/>
                <a:ext cx="3843360" cy="98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5A436C8-DA07-2499-C86F-5CB351EAC3B4}"/>
                  </a:ext>
                </a:extLst>
              </p14:cNvPr>
              <p14:cNvContentPartPr/>
              <p14:nvPr/>
            </p14:nvContentPartPr>
            <p14:xfrm>
              <a:off x="8077669" y="2157327"/>
              <a:ext cx="1719000" cy="981360"/>
            </p14:xfrm>
          </p:contentPart>
        </mc:Choice>
        <mc:Fallback xmlns="">
          <p:pic>
            <p:nvPicPr>
              <p:cNvPr id="18" name="Freihand 17">
                <a:extLst>
                  <a:ext uri="{FF2B5EF4-FFF2-40B4-BE49-F238E27FC236}">
                    <a16:creationId xmlns:a16="http://schemas.microsoft.com/office/drawing/2014/main" id="{95A436C8-DA07-2499-C86F-5CB351EAC3B4}"/>
                  </a:ext>
                </a:extLst>
              </p:cNvPr>
              <p:cNvPicPr/>
              <p:nvPr/>
            </p:nvPicPr>
            <p:blipFill>
              <a:blip r:embed="rId28"/>
              <a:stretch>
                <a:fillRect/>
              </a:stretch>
            </p:blipFill>
            <p:spPr>
              <a:xfrm>
                <a:off x="7987669" y="1977327"/>
                <a:ext cx="1898640" cy="1341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A4DEE8B-8F91-04F6-C533-3E347E55DB65}"/>
                  </a:ext>
                </a:extLst>
              </p14:cNvPr>
              <p14:cNvContentPartPr/>
              <p14:nvPr/>
            </p14:nvContentPartPr>
            <p14:xfrm>
              <a:off x="7774549" y="3117087"/>
              <a:ext cx="2855880" cy="749880"/>
            </p14:xfrm>
          </p:contentPart>
        </mc:Choice>
        <mc:Fallback xmlns="">
          <p:pic>
            <p:nvPicPr>
              <p:cNvPr id="21" name="Freihand 20">
                <a:extLst>
                  <a:ext uri="{FF2B5EF4-FFF2-40B4-BE49-F238E27FC236}">
                    <a16:creationId xmlns:a16="http://schemas.microsoft.com/office/drawing/2014/main" id="{7A4DEE8B-8F91-04F6-C533-3E347E55DB65}"/>
                  </a:ext>
                </a:extLst>
              </p:cNvPr>
              <p:cNvPicPr/>
              <p:nvPr/>
            </p:nvPicPr>
            <p:blipFill>
              <a:blip r:embed="rId30"/>
              <a:stretch>
                <a:fillRect/>
              </a:stretch>
            </p:blipFill>
            <p:spPr>
              <a:xfrm>
                <a:off x="7684909" y="2937447"/>
                <a:ext cx="3035520" cy="110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08C7C8B6-9F3B-39D2-0AEC-7C90165C65EC}"/>
                  </a:ext>
                </a:extLst>
              </p14:cNvPr>
              <p14:cNvContentPartPr/>
              <p14:nvPr/>
            </p14:nvContentPartPr>
            <p14:xfrm>
              <a:off x="10577869" y="3553767"/>
              <a:ext cx="226080" cy="378720"/>
            </p14:xfrm>
          </p:contentPart>
        </mc:Choice>
        <mc:Fallback xmlns="">
          <p:pic>
            <p:nvPicPr>
              <p:cNvPr id="22" name="Freihand 21">
                <a:extLst>
                  <a:ext uri="{FF2B5EF4-FFF2-40B4-BE49-F238E27FC236}">
                    <a16:creationId xmlns:a16="http://schemas.microsoft.com/office/drawing/2014/main" id="{08C7C8B6-9F3B-39D2-0AEC-7C90165C65EC}"/>
                  </a:ext>
                </a:extLst>
              </p:cNvPr>
              <p:cNvPicPr/>
              <p:nvPr/>
            </p:nvPicPr>
            <p:blipFill>
              <a:blip r:embed="rId32"/>
              <a:stretch>
                <a:fillRect/>
              </a:stretch>
            </p:blipFill>
            <p:spPr>
              <a:xfrm>
                <a:off x="10487869" y="3374127"/>
                <a:ext cx="40572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3CF6B1F4-30D9-4697-9F61-6533EC7412C1}"/>
                  </a:ext>
                </a:extLst>
              </p14:cNvPr>
              <p14:cNvContentPartPr/>
              <p14:nvPr/>
            </p14:nvContentPartPr>
            <p14:xfrm>
              <a:off x="3461749" y="6010047"/>
              <a:ext cx="6130800" cy="692640"/>
            </p14:xfrm>
          </p:contentPart>
        </mc:Choice>
        <mc:Fallback xmlns="">
          <p:pic>
            <p:nvPicPr>
              <p:cNvPr id="23" name="Freihand 22">
                <a:extLst>
                  <a:ext uri="{FF2B5EF4-FFF2-40B4-BE49-F238E27FC236}">
                    <a16:creationId xmlns:a16="http://schemas.microsoft.com/office/drawing/2014/main" id="{3CF6B1F4-30D9-4697-9F61-6533EC7412C1}"/>
                  </a:ext>
                </a:extLst>
              </p:cNvPr>
              <p:cNvPicPr/>
              <p:nvPr/>
            </p:nvPicPr>
            <p:blipFill>
              <a:blip r:embed="rId34"/>
              <a:stretch>
                <a:fillRect/>
              </a:stretch>
            </p:blipFill>
            <p:spPr>
              <a:xfrm>
                <a:off x="3372109" y="5830047"/>
                <a:ext cx="6310440" cy="1052280"/>
              </a:xfrm>
              <a:prstGeom prst="rect">
                <a:avLst/>
              </a:prstGeom>
            </p:spPr>
          </p:pic>
        </mc:Fallback>
      </mc:AlternateContent>
    </p:spTree>
    <p:extLst>
      <p:ext uri="{BB962C8B-B14F-4D97-AF65-F5344CB8AC3E}">
        <p14:creationId xmlns:p14="http://schemas.microsoft.com/office/powerpoint/2010/main" val="132550934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99D0C-0AE6-B903-8204-DC210FD5DE18}"/>
              </a:ext>
            </a:extLst>
          </p:cNvPr>
          <p:cNvSpPr>
            <a:spLocks noGrp="1"/>
          </p:cNvSpPr>
          <p:nvPr>
            <p:ph type="title"/>
          </p:nvPr>
        </p:nvSpPr>
        <p:spPr>
          <a:xfrm>
            <a:off x="0" y="2468245"/>
            <a:ext cx="12192000" cy="1325563"/>
          </a:xfrm>
        </p:spPr>
        <p:txBody>
          <a:bodyPr/>
          <a:lstStyle/>
          <a:p>
            <a:pPr algn="ctr"/>
            <a:r>
              <a:rPr lang="de-DE" dirty="0">
                <a:latin typeface="Amasis MT Pro Black" panose="02040A04050005020304" pitchFamily="18" charset="0"/>
              </a:rPr>
              <a:t>Wir freuen uns auf Eure Beiträge!</a:t>
            </a:r>
          </a:p>
        </p:txBody>
      </p:sp>
      <p:grpSp>
        <p:nvGrpSpPr>
          <p:cNvPr id="22" name="Gruppieren 21">
            <a:extLst>
              <a:ext uri="{FF2B5EF4-FFF2-40B4-BE49-F238E27FC236}">
                <a16:creationId xmlns:a16="http://schemas.microsoft.com/office/drawing/2014/main" id="{C70E8E21-EBBA-9217-237C-BD98D8DA9B2B}"/>
              </a:ext>
            </a:extLst>
          </p:cNvPr>
          <p:cNvGrpSpPr/>
          <p:nvPr/>
        </p:nvGrpSpPr>
        <p:grpSpPr>
          <a:xfrm>
            <a:off x="-249475" y="5303946"/>
            <a:ext cx="12917740" cy="2516998"/>
            <a:chOff x="-249475" y="5107180"/>
            <a:chExt cx="12917740" cy="2516998"/>
          </a:xfrm>
        </p:grpSpPr>
        <p:sp>
          <p:nvSpPr>
            <p:cNvPr id="11" name="Ellipse 10">
              <a:extLst>
                <a:ext uri="{FF2B5EF4-FFF2-40B4-BE49-F238E27FC236}">
                  <a16:creationId xmlns:a16="http://schemas.microsoft.com/office/drawing/2014/main" id="{119DA5D2-5340-E845-695A-9AC684B50412}"/>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B5863BEA-BD1C-11B1-F581-F8433FCF08E9}"/>
                </a:ext>
              </a:extLst>
            </p:cNvPr>
            <p:cNvSpPr/>
            <p:nvPr/>
          </p:nvSpPr>
          <p:spPr>
            <a:xfrm>
              <a:off x="1437000" y="5728804"/>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5CF702E5-4FAE-C391-B945-CCE727E168D5}"/>
                </a:ext>
              </a:extLst>
            </p:cNvPr>
            <p:cNvSpPr/>
            <p:nvPr/>
          </p:nvSpPr>
          <p:spPr>
            <a:xfrm>
              <a:off x="2503681" y="5299394"/>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C672187C-974B-8A97-7C72-380AFEBAB536}"/>
                </a:ext>
              </a:extLst>
            </p:cNvPr>
            <p:cNvSpPr/>
            <p:nvPr/>
          </p:nvSpPr>
          <p:spPr>
            <a:xfrm>
              <a:off x="2806877" y="586635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FEEFD6F6-49C6-5B19-541D-D2F76B50A960}"/>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a:extLst>
                <a:ext uri="{FF2B5EF4-FFF2-40B4-BE49-F238E27FC236}">
                  <a16:creationId xmlns:a16="http://schemas.microsoft.com/office/drawing/2014/main" id="{82FA36E8-02AE-069F-293E-E9C9EF425CD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88F54E85-F08C-1341-2E10-4334A1CBD18E}"/>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a:extLst>
                <a:ext uri="{FF2B5EF4-FFF2-40B4-BE49-F238E27FC236}">
                  <a16:creationId xmlns:a16="http://schemas.microsoft.com/office/drawing/2014/main" id="{D4AA874D-5090-9CED-BDE7-D09DE2BC4216}"/>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F2A7D051-976B-1D78-6CC2-7944A88DD576}"/>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017C6CEF-3736-E290-144C-C4165F93A57A}"/>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CF676AB7-D3B5-025A-850F-E1E41DA20933}"/>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3" name="Gruppieren 22">
            <a:extLst>
              <a:ext uri="{FF2B5EF4-FFF2-40B4-BE49-F238E27FC236}">
                <a16:creationId xmlns:a16="http://schemas.microsoft.com/office/drawing/2014/main" id="{FAE87790-FFE0-B7F5-0C2A-CD54E208ABB6}"/>
              </a:ext>
            </a:extLst>
          </p:cNvPr>
          <p:cNvGrpSpPr/>
          <p:nvPr/>
        </p:nvGrpSpPr>
        <p:grpSpPr>
          <a:xfrm rot="10800000">
            <a:off x="-249475" y="-947495"/>
            <a:ext cx="12917740" cy="2516998"/>
            <a:chOff x="-249475" y="5107180"/>
            <a:chExt cx="12917740" cy="2516998"/>
          </a:xfrm>
        </p:grpSpPr>
        <p:sp>
          <p:nvSpPr>
            <p:cNvPr id="24" name="Ellipse 23">
              <a:extLst>
                <a:ext uri="{FF2B5EF4-FFF2-40B4-BE49-F238E27FC236}">
                  <a16:creationId xmlns:a16="http://schemas.microsoft.com/office/drawing/2014/main" id="{6B3EDDFB-9098-5930-9145-62A85CCA2CC4}"/>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66E1B1CB-3A0C-0207-F1EF-2C24DEFE94CB}"/>
                </a:ext>
              </a:extLst>
            </p:cNvPr>
            <p:cNvSpPr/>
            <p:nvPr/>
          </p:nvSpPr>
          <p:spPr>
            <a:xfrm>
              <a:off x="1437000" y="5728804"/>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1A73DEE1-DBC3-0523-1479-535F10CB1BA4}"/>
                </a:ext>
              </a:extLst>
            </p:cNvPr>
            <p:cNvSpPr/>
            <p:nvPr/>
          </p:nvSpPr>
          <p:spPr>
            <a:xfrm>
              <a:off x="2503681" y="5299394"/>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28E43CAB-60F9-DB54-CE26-4B1329493593}"/>
                </a:ext>
              </a:extLst>
            </p:cNvPr>
            <p:cNvSpPr/>
            <p:nvPr/>
          </p:nvSpPr>
          <p:spPr>
            <a:xfrm>
              <a:off x="2806877" y="586635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0C314688-EF27-7210-2A18-CC397665842C}"/>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3DEAF6B-A328-4FFC-9FF8-97BACB7CD2E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F0E776B9-A892-6EE3-2CA4-B0F64260467A}"/>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a:extLst>
                <a:ext uri="{FF2B5EF4-FFF2-40B4-BE49-F238E27FC236}">
                  <a16:creationId xmlns:a16="http://schemas.microsoft.com/office/drawing/2014/main" id="{C79699BD-6ABF-0DBF-E758-DB085D402134}"/>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a:extLst>
                <a:ext uri="{FF2B5EF4-FFF2-40B4-BE49-F238E27FC236}">
                  <a16:creationId xmlns:a16="http://schemas.microsoft.com/office/drawing/2014/main" id="{C7E17BED-FF9A-D061-2E79-4084130745A1}"/>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98A48EEB-8160-24CA-6529-BFD8B909BF81}"/>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8DF8D406-CD33-8249-52B8-547675A7F229}"/>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62647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F8F0FF"/>
        </a:solidFill>
        <a:effectLst/>
      </p:bgPr>
    </p:bg>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FAE0AFD7-C7B5-5927-9A14-03EBBD0F6C63}"/>
              </a:ext>
            </a:extLst>
          </p:cNvPr>
          <p:cNvPicPr>
            <a:picLocks noChangeAspect="1"/>
          </p:cNvPicPr>
          <p:nvPr/>
        </p:nvPicPr>
        <p:blipFill rotWithShape="1">
          <a:blip r:embed="rId3"/>
          <a:srcRect l="30119" t="54753" r="31083" b="13228"/>
          <a:stretch/>
        </p:blipFill>
        <p:spPr>
          <a:xfrm>
            <a:off x="2298908" y="3429000"/>
            <a:ext cx="7748860" cy="3597156"/>
          </a:xfrm>
          <a:prstGeom prst="rect">
            <a:avLst/>
          </a:prstGeom>
        </p:spPr>
      </p:pic>
      <p:pic>
        <p:nvPicPr>
          <p:cNvPr id="7" name="Grafik 6">
            <a:extLst>
              <a:ext uri="{FF2B5EF4-FFF2-40B4-BE49-F238E27FC236}">
                <a16:creationId xmlns:a16="http://schemas.microsoft.com/office/drawing/2014/main" id="{31FCEBE9-6A98-D811-F288-A87890EB2DCA}"/>
              </a:ext>
            </a:extLst>
          </p:cNvPr>
          <p:cNvPicPr>
            <a:picLocks noChangeAspect="1"/>
          </p:cNvPicPr>
          <p:nvPr/>
        </p:nvPicPr>
        <p:blipFill rotWithShape="1">
          <a:blip r:embed="rId4"/>
          <a:srcRect l="30300" t="14761" r="29650" b="53788"/>
          <a:stretch/>
        </p:blipFill>
        <p:spPr>
          <a:xfrm>
            <a:off x="2158746" y="-49346"/>
            <a:ext cx="8079246" cy="3478346"/>
          </a:xfrm>
          <a:prstGeom prst="rect">
            <a:avLst/>
          </a:prstGeom>
        </p:spPr>
      </p:pic>
      <p:pic>
        <p:nvPicPr>
          <p:cNvPr id="10" name="Grafik 9">
            <a:extLst>
              <a:ext uri="{FF2B5EF4-FFF2-40B4-BE49-F238E27FC236}">
                <a16:creationId xmlns:a16="http://schemas.microsoft.com/office/drawing/2014/main" id="{D1936C2F-BFAB-6EB5-CDE9-BD2BC43833E8}"/>
              </a:ext>
            </a:extLst>
          </p:cNvPr>
          <p:cNvPicPr>
            <a:picLocks noChangeAspect="1"/>
          </p:cNvPicPr>
          <p:nvPr/>
        </p:nvPicPr>
        <p:blipFill rotWithShape="1">
          <a:blip r:embed="rId5"/>
          <a:srcRect l="71647" t="22733" r="14707" b="47561"/>
          <a:stretch/>
        </p:blipFill>
        <p:spPr>
          <a:xfrm>
            <a:off x="8020195" y="4261591"/>
            <a:ext cx="2066125" cy="2530097"/>
          </a:xfrm>
          <a:prstGeom prst="rect">
            <a:avLst/>
          </a:prstGeom>
        </p:spPr>
      </p:pic>
      <p:pic>
        <p:nvPicPr>
          <p:cNvPr id="6146" name="Picture 2">
            <a:extLst>
              <a:ext uri="{FF2B5EF4-FFF2-40B4-BE49-F238E27FC236}">
                <a16:creationId xmlns:a16="http://schemas.microsoft.com/office/drawing/2014/main" id="{B90C19A8-2548-56B8-FB3A-7788B4090D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913742">
            <a:off x="9373798" y="3264439"/>
            <a:ext cx="1992777" cy="9224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B63130BF-07EC-D911-21F2-A431D0A6D8D4}"/>
              </a:ext>
            </a:extLst>
          </p:cNvPr>
          <p:cNvSpPr txBox="1"/>
          <p:nvPr/>
        </p:nvSpPr>
        <p:spPr>
          <a:xfrm>
            <a:off x="9884229" y="2338985"/>
            <a:ext cx="2307772" cy="461665"/>
          </a:xfrm>
          <a:prstGeom prst="rect">
            <a:avLst/>
          </a:prstGeom>
          <a:noFill/>
          <a:ln>
            <a:solidFill>
              <a:schemeClr val="tx1"/>
            </a:solidFill>
          </a:ln>
        </p:spPr>
        <p:txBody>
          <a:bodyPr wrap="square" rtlCol="0">
            <a:spAutoFit/>
          </a:bodyPr>
          <a:lstStyle/>
          <a:p>
            <a:pPr algn="ctr"/>
            <a:r>
              <a:rPr lang="de-DE" sz="2400" dirty="0">
                <a:latin typeface="Amasis MT Pro Black" panose="02040A04050005020304" pitchFamily="18" charset="0"/>
              </a:rPr>
              <a:t>Zur Umfrage</a:t>
            </a:r>
          </a:p>
        </p:txBody>
      </p:sp>
    </p:spTree>
    <p:extLst>
      <p:ext uri="{BB962C8B-B14F-4D97-AF65-F5344CB8AC3E}">
        <p14:creationId xmlns:p14="http://schemas.microsoft.com/office/powerpoint/2010/main" val="143134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99D0C-0AE6-B903-8204-DC210FD5DE18}"/>
              </a:ext>
            </a:extLst>
          </p:cNvPr>
          <p:cNvSpPr>
            <a:spLocks noGrp="1"/>
          </p:cNvSpPr>
          <p:nvPr>
            <p:ph type="title"/>
          </p:nvPr>
        </p:nvSpPr>
        <p:spPr>
          <a:xfrm>
            <a:off x="0" y="2468245"/>
            <a:ext cx="12192000" cy="1325563"/>
          </a:xfrm>
        </p:spPr>
        <p:txBody>
          <a:bodyPr/>
          <a:lstStyle/>
          <a:p>
            <a:pPr algn="ctr"/>
            <a:r>
              <a:rPr lang="de-DE" dirty="0">
                <a:latin typeface="Amasis MT Pro Black" panose="02040A04050005020304" pitchFamily="18" charset="0"/>
              </a:rPr>
              <a:t>Was fällt dir zum Wort „Technik“ ein?</a:t>
            </a:r>
          </a:p>
        </p:txBody>
      </p:sp>
      <p:grpSp>
        <p:nvGrpSpPr>
          <p:cNvPr id="22" name="Gruppieren 21">
            <a:extLst>
              <a:ext uri="{FF2B5EF4-FFF2-40B4-BE49-F238E27FC236}">
                <a16:creationId xmlns:a16="http://schemas.microsoft.com/office/drawing/2014/main" id="{C70E8E21-EBBA-9217-237C-BD98D8DA9B2B}"/>
              </a:ext>
            </a:extLst>
          </p:cNvPr>
          <p:cNvGrpSpPr/>
          <p:nvPr/>
        </p:nvGrpSpPr>
        <p:grpSpPr>
          <a:xfrm>
            <a:off x="-249475" y="5303946"/>
            <a:ext cx="12917740" cy="2516998"/>
            <a:chOff x="-249475" y="5107180"/>
            <a:chExt cx="12917740" cy="2516998"/>
          </a:xfrm>
        </p:grpSpPr>
        <p:sp>
          <p:nvSpPr>
            <p:cNvPr id="11" name="Ellipse 10">
              <a:extLst>
                <a:ext uri="{FF2B5EF4-FFF2-40B4-BE49-F238E27FC236}">
                  <a16:creationId xmlns:a16="http://schemas.microsoft.com/office/drawing/2014/main" id="{119DA5D2-5340-E845-695A-9AC684B50412}"/>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B5863BEA-BD1C-11B1-F581-F8433FCF08E9}"/>
                </a:ext>
              </a:extLst>
            </p:cNvPr>
            <p:cNvSpPr/>
            <p:nvPr/>
          </p:nvSpPr>
          <p:spPr>
            <a:xfrm>
              <a:off x="1437000" y="5728804"/>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5CF702E5-4FAE-C391-B945-CCE727E168D5}"/>
                </a:ext>
              </a:extLst>
            </p:cNvPr>
            <p:cNvSpPr/>
            <p:nvPr/>
          </p:nvSpPr>
          <p:spPr>
            <a:xfrm>
              <a:off x="2503681" y="5299394"/>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C672187C-974B-8A97-7C72-380AFEBAB536}"/>
                </a:ext>
              </a:extLst>
            </p:cNvPr>
            <p:cNvSpPr/>
            <p:nvPr/>
          </p:nvSpPr>
          <p:spPr>
            <a:xfrm>
              <a:off x="2806877" y="586635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FEEFD6F6-49C6-5B19-541D-D2F76B50A960}"/>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a:extLst>
                <a:ext uri="{FF2B5EF4-FFF2-40B4-BE49-F238E27FC236}">
                  <a16:creationId xmlns:a16="http://schemas.microsoft.com/office/drawing/2014/main" id="{82FA36E8-02AE-069F-293E-E9C9EF425CD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88F54E85-F08C-1341-2E10-4334A1CBD18E}"/>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a:extLst>
                <a:ext uri="{FF2B5EF4-FFF2-40B4-BE49-F238E27FC236}">
                  <a16:creationId xmlns:a16="http://schemas.microsoft.com/office/drawing/2014/main" id="{D4AA874D-5090-9CED-BDE7-D09DE2BC4216}"/>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F2A7D051-976B-1D78-6CC2-7944A88DD576}"/>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017C6CEF-3736-E290-144C-C4165F93A57A}"/>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CF676AB7-D3B5-025A-850F-E1E41DA20933}"/>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3" name="Gruppieren 22">
            <a:extLst>
              <a:ext uri="{FF2B5EF4-FFF2-40B4-BE49-F238E27FC236}">
                <a16:creationId xmlns:a16="http://schemas.microsoft.com/office/drawing/2014/main" id="{FAE87790-FFE0-B7F5-0C2A-CD54E208ABB6}"/>
              </a:ext>
            </a:extLst>
          </p:cNvPr>
          <p:cNvGrpSpPr/>
          <p:nvPr/>
        </p:nvGrpSpPr>
        <p:grpSpPr>
          <a:xfrm rot="10800000">
            <a:off x="-249475" y="-947495"/>
            <a:ext cx="12917740" cy="2516998"/>
            <a:chOff x="-249475" y="5107180"/>
            <a:chExt cx="12917740" cy="2516998"/>
          </a:xfrm>
        </p:grpSpPr>
        <p:sp>
          <p:nvSpPr>
            <p:cNvPr id="24" name="Ellipse 23">
              <a:extLst>
                <a:ext uri="{FF2B5EF4-FFF2-40B4-BE49-F238E27FC236}">
                  <a16:creationId xmlns:a16="http://schemas.microsoft.com/office/drawing/2014/main" id="{6B3EDDFB-9098-5930-9145-62A85CCA2CC4}"/>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66E1B1CB-3A0C-0207-F1EF-2C24DEFE94CB}"/>
                </a:ext>
              </a:extLst>
            </p:cNvPr>
            <p:cNvSpPr/>
            <p:nvPr/>
          </p:nvSpPr>
          <p:spPr>
            <a:xfrm>
              <a:off x="1437000" y="5728804"/>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1A73DEE1-DBC3-0523-1479-535F10CB1BA4}"/>
                </a:ext>
              </a:extLst>
            </p:cNvPr>
            <p:cNvSpPr/>
            <p:nvPr/>
          </p:nvSpPr>
          <p:spPr>
            <a:xfrm>
              <a:off x="2503681" y="5299394"/>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28E43CAB-60F9-DB54-CE26-4B1329493593}"/>
                </a:ext>
              </a:extLst>
            </p:cNvPr>
            <p:cNvSpPr/>
            <p:nvPr/>
          </p:nvSpPr>
          <p:spPr>
            <a:xfrm>
              <a:off x="2806877" y="586635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0C314688-EF27-7210-2A18-CC397665842C}"/>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3DEAF6B-A328-4FFC-9FF8-97BACB7CD2E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F0E776B9-A892-6EE3-2CA4-B0F64260467A}"/>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a:extLst>
                <a:ext uri="{FF2B5EF4-FFF2-40B4-BE49-F238E27FC236}">
                  <a16:creationId xmlns:a16="http://schemas.microsoft.com/office/drawing/2014/main" id="{C79699BD-6ABF-0DBF-E758-DB085D402134}"/>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a:extLst>
                <a:ext uri="{FF2B5EF4-FFF2-40B4-BE49-F238E27FC236}">
                  <a16:creationId xmlns:a16="http://schemas.microsoft.com/office/drawing/2014/main" id="{C7E17BED-FF9A-D061-2E79-4084130745A1}"/>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98A48EEB-8160-24CA-6529-BFD8B909BF81}"/>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8DF8D406-CD33-8249-52B8-547675A7F229}"/>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325531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C089C-E216-586D-7735-3B920818FBAB}"/>
              </a:ext>
            </a:extLst>
          </p:cNvPr>
          <p:cNvSpPr>
            <a:spLocks noGrp="1"/>
          </p:cNvSpPr>
          <p:nvPr>
            <p:ph type="title"/>
          </p:nvPr>
        </p:nvSpPr>
        <p:spPr/>
        <p:txBody>
          <a:bodyPr/>
          <a:lstStyle/>
          <a:p>
            <a:r>
              <a:rPr lang="de-DE" dirty="0">
                <a:latin typeface="Amasis MT Pro Black" panose="02040A04050005020304" pitchFamily="18" charset="0"/>
              </a:rPr>
              <a:t>Wozu gibt es die Technik überhaupt? </a:t>
            </a:r>
          </a:p>
        </p:txBody>
      </p:sp>
      <p:sp>
        <p:nvSpPr>
          <p:cNvPr id="3" name="Inhaltsplatzhalter 2">
            <a:extLst>
              <a:ext uri="{FF2B5EF4-FFF2-40B4-BE49-F238E27FC236}">
                <a16:creationId xmlns:a16="http://schemas.microsoft.com/office/drawing/2014/main" id="{86F8AAC7-3536-602E-50CE-7C6A485BCA8F}"/>
              </a:ext>
            </a:extLst>
          </p:cNvPr>
          <p:cNvSpPr>
            <a:spLocks noGrp="1"/>
          </p:cNvSpPr>
          <p:nvPr>
            <p:ph idx="1"/>
          </p:nvPr>
        </p:nvSpPr>
        <p:spPr>
          <a:xfrm>
            <a:off x="1093042" y="1587175"/>
            <a:ext cx="11402110" cy="3046760"/>
          </a:xfrm>
        </p:spPr>
        <p:txBody>
          <a:bodyPr>
            <a:normAutofit/>
          </a:bodyPr>
          <a:lstStyle/>
          <a:p>
            <a:pPr marL="0" indent="0">
              <a:buNone/>
            </a:pPr>
            <a:endParaRPr lang="de-DE" dirty="0">
              <a:latin typeface="Amasis MT Pro Light" panose="020B0604020202020204" pitchFamily="18" charset="0"/>
            </a:endParaRPr>
          </a:p>
          <a:p>
            <a:pPr marL="0" indent="0">
              <a:buNone/>
            </a:pPr>
            <a:r>
              <a:rPr lang="de-DE" dirty="0">
                <a:latin typeface="Amasis MT Pro Light" panose="020B0604020202020204" pitchFamily="18" charset="0"/>
              </a:rPr>
              <a:t>Sie </a:t>
            </a:r>
            <a:r>
              <a:rPr lang="de-DE" b="1" u="sng" dirty="0">
                <a:latin typeface="Amasis MT Pro Light" panose="020B0604020202020204" pitchFamily="18" charset="0"/>
              </a:rPr>
              <a:t>erleichtert</a:t>
            </a:r>
            <a:r>
              <a:rPr lang="de-DE" dirty="0">
                <a:latin typeface="Amasis MT Pro Light" panose="020B0604020202020204" pitchFamily="18" charset="0"/>
              </a:rPr>
              <a:t> unser alltägliches </a:t>
            </a:r>
            <a:r>
              <a:rPr lang="de-DE" b="1" u="sng" dirty="0">
                <a:latin typeface="Amasis MT Pro Light" panose="020B0604020202020204" pitchFamily="18" charset="0"/>
              </a:rPr>
              <a:t>Leben</a:t>
            </a:r>
            <a:r>
              <a:rPr lang="de-DE" dirty="0">
                <a:latin typeface="Amasis MT Pro Light" panose="020B0604020202020204" pitchFamily="18" charset="0"/>
              </a:rPr>
              <a:t> &amp; ermöglicht mehr </a:t>
            </a:r>
            <a:r>
              <a:rPr lang="de-DE" b="1" u="sng" dirty="0">
                <a:latin typeface="Amasis MT Pro Light" panose="020B0604020202020204" pitchFamily="18" charset="0"/>
              </a:rPr>
              <a:t>Freizeit</a:t>
            </a:r>
          </a:p>
          <a:p>
            <a:pPr>
              <a:buFont typeface="Wingdings" panose="05000000000000000000" pitchFamily="2" charset="2"/>
              <a:buChar char="à"/>
            </a:pPr>
            <a:r>
              <a:rPr lang="de-DE" dirty="0">
                <a:latin typeface="Amasis MT Pro Light" panose="020B0604020202020204" pitchFamily="18" charset="0"/>
                <a:sym typeface="Wingdings" panose="05000000000000000000" pitchFamily="2" charset="2"/>
              </a:rPr>
              <a:t> Anstatt den Ofen zu befeuern, können wir die Heizung einstellen</a:t>
            </a:r>
          </a:p>
          <a:p>
            <a:pPr>
              <a:buFont typeface="Wingdings" panose="05000000000000000000" pitchFamily="2" charset="2"/>
              <a:buChar char="à"/>
            </a:pPr>
            <a:r>
              <a:rPr lang="de-DE" dirty="0">
                <a:latin typeface="Amasis MT Pro Light" panose="020B0604020202020204" pitchFamily="18" charset="0"/>
              </a:rPr>
              <a:t> Anstatt die Wäsche mit der Hand zu waschen haben wir eine Waschmaschine</a:t>
            </a:r>
          </a:p>
          <a:p>
            <a:pPr marL="0" indent="0">
              <a:buNone/>
            </a:pPr>
            <a:endParaRPr lang="de-DE" dirty="0"/>
          </a:p>
          <a:p>
            <a:pPr marL="0" indent="0">
              <a:buNone/>
            </a:pPr>
            <a:endParaRPr lang="de-DE" dirty="0"/>
          </a:p>
        </p:txBody>
      </p:sp>
      <p:grpSp>
        <p:nvGrpSpPr>
          <p:cNvPr id="26" name="Gruppieren 25">
            <a:extLst>
              <a:ext uri="{FF2B5EF4-FFF2-40B4-BE49-F238E27FC236}">
                <a16:creationId xmlns:a16="http://schemas.microsoft.com/office/drawing/2014/main" id="{8357D163-BB39-BF02-8B3E-967A34837B80}"/>
              </a:ext>
            </a:extLst>
          </p:cNvPr>
          <p:cNvGrpSpPr/>
          <p:nvPr/>
        </p:nvGrpSpPr>
        <p:grpSpPr>
          <a:xfrm>
            <a:off x="9066418" y="-688093"/>
            <a:ext cx="3856243" cy="2418113"/>
            <a:chOff x="9066418" y="-688093"/>
            <a:chExt cx="3856243" cy="2418113"/>
          </a:xfrm>
        </p:grpSpPr>
        <p:grpSp>
          <p:nvGrpSpPr>
            <p:cNvPr id="25" name="Gruppieren 24">
              <a:extLst>
                <a:ext uri="{FF2B5EF4-FFF2-40B4-BE49-F238E27FC236}">
                  <a16:creationId xmlns:a16="http://schemas.microsoft.com/office/drawing/2014/main" id="{27416E83-4FAB-DF17-523D-750386315756}"/>
                </a:ext>
              </a:extLst>
            </p:cNvPr>
            <p:cNvGrpSpPr/>
            <p:nvPr/>
          </p:nvGrpSpPr>
          <p:grpSpPr>
            <a:xfrm>
              <a:off x="9066418" y="-688093"/>
              <a:ext cx="3856243" cy="2418113"/>
              <a:chOff x="9142782" y="-660293"/>
              <a:chExt cx="3856243" cy="2418113"/>
            </a:xfrm>
          </p:grpSpPr>
          <p:sp>
            <p:nvSpPr>
              <p:cNvPr id="8" name="Ellipse 7">
                <a:extLst>
                  <a:ext uri="{FF2B5EF4-FFF2-40B4-BE49-F238E27FC236}">
                    <a16:creationId xmlns:a16="http://schemas.microsoft.com/office/drawing/2014/main" id="{C7A9F252-4F43-A805-26D5-71C90840B906}"/>
                  </a:ext>
                </a:extLst>
              </p:cNvPr>
              <p:cNvSpPr/>
              <p:nvPr/>
            </p:nvSpPr>
            <p:spPr>
              <a:xfrm rot="10800000">
                <a:off x="11147267" y="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a:extLst>
                  <a:ext uri="{FF2B5EF4-FFF2-40B4-BE49-F238E27FC236}">
                    <a16:creationId xmlns:a16="http://schemas.microsoft.com/office/drawing/2014/main" id="{58462969-9B6D-5902-6040-A09DCC49C606}"/>
                  </a:ext>
                </a:extLst>
              </p:cNvPr>
              <p:cNvSpPr/>
              <p:nvPr/>
            </p:nvSpPr>
            <p:spPr>
              <a:xfrm rot="10800000">
                <a:off x="10428747" y="-546502"/>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Ellipse 9">
                <a:extLst>
                  <a:ext uri="{FF2B5EF4-FFF2-40B4-BE49-F238E27FC236}">
                    <a16:creationId xmlns:a16="http://schemas.microsoft.com/office/drawing/2014/main" id="{5F037102-708F-85E1-4131-A96DC9B65F32}"/>
                  </a:ext>
                </a:extLst>
              </p:cNvPr>
              <p:cNvSpPr/>
              <p:nvPr/>
            </p:nvSpPr>
            <p:spPr>
              <a:xfrm rot="10800000">
                <a:off x="10581721" y="487039"/>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A641BF19-8C1E-37B9-F195-9AFCFB827B59}"/>
                  </a:ext>
                </a:extLst>
              </p:cNvPr>
              <p:cNvSpPr/>
              <p:nvPr/>
            </p:nvSpPr>
            <p:spPr>
              <a:xfrm rot="10800000">
                <a:off x="9142782" y="-660293"/>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7" name="Picture 56" descr="Glätteisen - Kostenlose schönheit Icons">
                <a:extLst>
                  <a:ext uri="{FF2B5EF4-FFF2-40B4-BE49-F238E27FC236}">
                    <a16:creationId xmlns:a16="http://schemas.microsoft.com/office/drawing/2014/main" id="{EDC04BD6-B172-663D-9513-E38D6AC31D9C}"/>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0668548" y="619141"/>
                <a:ext cx="907674" cy="9076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2" descr="Toaster - Free food icons">
                <a:extLst>
                  <a:ext uri="{FF2B5EF4-FFF2-40B4-BE49-F238E27FC236}">
                    <a16:creationId xmlns:a16="http://schemas.microsoft.com/office/drawing/2014/main" id="{D10C403A-5085-DD70-B4FE-3ABA0F34D022}"/>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1802722" y="307308"/>
                <a:ext cx="990017" cy="990017"/>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30" descr="Robot - Free halloween icons">
              <a:extLst>
                <a:ext uri="{FF2B5EF4-FFF2-40B4-BE49-F238E27FC236}">
                  <a16:creationId xmlns:a16="http://schemas.microsoft.com/office/drawing/2014/main" id="{AE0A7C1B-6EF8-C365-2DFA-DC50C3F00A8C}"/>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9328409" y="-367357"/>
              <a:ext cx="1327776" cy="13277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Kühlschrank - Kostenlose lebensmittel Icons">
              <a:extLst>
                <a:ext uri="{FF2B5EF4-FFF2-40B4-BE49-F238E27FC236}">
                  <a16:creationId xmlns:a16="http://schemas.microsoft.com/office/drawing/2014/main" id="{F6B1BB1D-1EED-D835-4C20-65C77462CBDE}"/>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10994540" y="-283264"/>
              <a:ext cx="648388" cy="648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uppieren 31">
            <a:extLst>
              <a:ext uri="{FF2B5EF4-FFF2-40B4-BE49-F238E27FC236}">
                <a16:creationId xmlns:a16="http://schemas.microsoft.com/office/drawing/2014/main" id="{2740E354-D243-1AED-165B-9D14D62C1BDD}"/>
              </a:ext>
            </a:extLst>
          </p:cNvPr>
          <p:cNvGrpSpPr/>
          <p:nvPr/>
        </p:nvGrpSpPr>
        <p:grpSpPr>
          <a:xfrm>
            <a:off x="1228000" y="4448517"/>
            <a:ext cx="1851758" cy="1757820"/>
            <a:chOff x="1177603" y="1864996"/>
            <a:chExt cx="1851758" cy="1757820"/>
          </a:xfrm>
        </p:grpSpPr>
        <p:sp>
          <p:nvSpPr>
            <p:cNvPr id="6" name="Ellipse 5">
              <a:extLst>
                <a:ext uri="{FF2B5EF4-FFF2-40B4-BE49-F238E27FC236}">
                  <a16:creationId xmlns:a16="http://schemas.microsoft.com/office/drawing/2014/main" id="{9544A4AE-D232-BE14-AA10-C766D0A7D3C5}"/>
                </a:ext>
              </a:extLst>
            </p:cNvPr>
            <p:cNvSpPr/>
            <p:nvPr/>
          </p:nvSpPr>
          <p:spPr>
            <a:xfrm rot="10800000">
              <a:off x="1177603" y="1864996"/>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5CCF251F-25F9-7413-C772-09A2C8CBF406}"/>
                </a:ext>
              </a:extLst>
            </p:cNvPr>
            <p:cNvSpPr txBox="1"/>
            <p:nvPr/>
          </p:nvSpPr>
          <p:spPr>
            <a:xfrm>
              <a:off x="1402915" y="2956141"/>
              <a:ext cx="1505385" cy="369332"/>
            </a:xfrm>
            <a:prstGeom prst="rect">
              <a:avLst/>
            </a:prstGeom>
            <a:noFill/>
          </p:spPr>
          <p:txBody>
            <a:bodyPr wrap="square" rtlCol="0">
              <a:spAutoFit/>
            </a:bodyPr>
            <a:lstStyle/>
            <a:p>
              <a:pPr algn="ctr"/>
              <a:r>
                <a:rPr lang="de-DE" b="1" dirty="0">
                  <a:latin typeface="Amasis MT Pro" panose="02040504050005020304" pitchFamily="18" charset="0"/>
                </a:rPr>
                <a:t>Problem</a:t>
              </a:r>
            </a:p>
          </p:txBody>
        </p:sp>
        <p:pic>
          <p:nvPicPr>
            <p:cNvPr id="1030" name="Picture 6" descr="Problem - Free networking icons">
              <a:extLst>
                <a:ext uri="{FF2B5EF4-FFF2-40B4-BE49-F238E27FC236}">
                  <a16:creationId xmlns:a16="http://schemas.microsoft.com/office/drawing/2014/main" id="{5BC38995-F5E4-1906-19AC-06A0165521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0838" y="1932616"/>
              <a:ext cx="1028700" cy="1028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uppieren 32">
            <a:extLst>
              <a:ext uri="{FF2B5EF4-FFF2-40B4-BE49-F238E27FC236}">
                <a16:creationId xmlns:a16="http://schemas.microsoft.com/office/drawing/2014/main" id="{BAFFB8F9-403F-59D5-19ED-2F1F58F53A9F}"/>
              </a:ext>
            </a:extLst>
          </p:cNvPr>
          <p:cNvGrpSpPr/>
          <p:nvPr/>
        </p:nvGrpSpPr>
        <p:grpSpPr>
          <a:xfrm>
            <a:off x="3806100" y="4448518"/>
            <a:ext cx="1851758" cy="1757820"/>
            <a:chOff x="3755703" y="1864997"/>
            <a:chExt cx="1851758" cy="1757820"/>
          </a:xfrm>
        </p:grpSpPr>
        <p:sp>
          <p:nvSpPr>
            <p:cNvPr id="14" name="Ellipse 13">
              <a:extLst>
                <a:ext uri="{FF2B5EF4-FFF2-40B4-BE49-F238E27FC236}">
                  <a16:creationId xmlns:a16="http://schemas.microsoft.com/office/drawing/2014/main" id="{EBEA85DD-B140-B8DD-B95F-2BADC410DEF2}"/>
                </a:ext>
              </a:extLst>
            </p:cNvPr>
            <p:cNvSpPr/>
            <p:nvPr/>
          </p:nvSpPr>
          <p:spPr>
            <a:xfrm rot="10800000">
              <a:off x="3755703" y="1864997"/>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8C43CF4F-47D0-995B-B654-C3B79ED89485}"/>
                </a:ext>
              </a:extLst>
            </p:cNvPr>
            <p:cNvSpPr txBox="1"/>
            <p:nvPr/>
          </p:nvSpPr>
          <p:spPr>
            <a:xfrm>
              <a:off x="3965944" y="2956141"/>
              <a:ext cx="1505385" cy="369332"/>
            </a:xfrm>
            <a:prstGeom prst="rect">
              <a:avLst/>
            </a:prstGeom>
            <a:noFill/>
          </p:spPr>
          <p:txBody>
            <a:bodyPr wrap="square" rtlCol="0">
              <a:spAutoFit/>
            </a:bodyPr>
            <a:lstStyle/>
            <a:p>
              <a:pPr algn="ctr"/>
              <a:r>
                <a:rPr lang="de-DE" b="1" dirty="0">
                  <a:latin typeface="Amasis MT Pro" panose="02040504050005020304" pitchFamily="18" charset="0"/>
                </a:rPr>
                <a:t>Kreativität</a:t>
              </a:r>
            </a:p>
          </p:txBody>
        </p:sp>
        <p:pic>
          <p:nvPicPr>
            <p:cNvPr id="1032" name="Picture 8" descr="Thinking - Free user icons">
              <a:extLst>
                <a:ext uri="{FF2B5EF4-FFF2-40B4-BE49-F238E27FC236}">
                  <a16:creationId xmlns:a16="http://schemas.microsoft.com/office/drawing/2014/main" id="{CA72BDFD-08BC-BBA0-1F0C-B3235B8763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028" y="2021789"/>
              <a:ext cx="979215" cy="979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uppieren 33">
            <a:extLst>
              <a:ext uri="{FF2B5EF4-FFF2-40B4-BE49-F238E27FC236}">
                <a16:creationId xmlns:a16="http://schemas.microsoft.com/office/drawing/2014/main" id="{C55FA975-0A3E-B085-067E-3672C962E534}"/>
              </a:ext>
            </a:extLst>
          </p:cNvPr>
          <p:cNvGrpSpPr/>
          <p:nvPr/>
        </p:nvGrpSpPr>
        <p:grpSpPr>
          <a:xfrm>
            <a:off x="6384200" y="4407017"/>
            <a:ext cx="1851758" cy="1757820"/>
            <a:chOff x="6333803" y="1823496"/>
            <a:chExt cx="1851758" cy="1757820"/>
          </a:xfrm>
        </p:grpSpPr>
        <p:sp>
          <p:nvSpPr>
            <p:cNvPr id="15" name="Ellipse 14">
              <a:extLst>
                <a:ext uri="{FF2B5EF4-FFF2-40B4-BE49-F238E27FC236}">
                  <a16:creationId xmlns:a16="http://schemas.microsoft.com/office/drawing/2014/main" id="{129DB36F-8950-91B9-D958-54C9BCCDA5F6}"/>
                </a:ext>
              </a:extLst>
            </p:cNvPr>
            <p:cNvSpPr/>
            <p:nvPr/>
          </p:nvSpPr>
          <p:spPr>
            <a:xfrm rot="10800000">
              <a:off x="6333803" y="1823496"/>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feld 22">
              <a:extLst>
                <a:ext uri="{FF2B5EF4-FFF2-40B4-BE49-F238E27FC236}">
                  <a16:creationId xmlns:a16="http://schemas.microsoft.com/office/drawing/2014/main" id="{F233B937-9435-3081-535E-5E2C889DEE67}"/>
                </a:ext>
              </a:extLst>
            </p:cNvPr>
            <p:cNvSpPr txBox="1"/>
            <p:nvPr/>
          </p:nvSpPr>
          <p:spPr>
            <a:xfrm>
              <a:off x="6544044" y="2950723"/>
              <a:ext cx="1505385" cy="369332"/>
            </a:xfrm>
            <a:prstGeom prst="rect">
              <a:avLst/>
            </a:prstGeom>
            <a:noFill/>
          </p:spPr>
          <p:txBody>
            <a:bodyPr wrap="square" rtlCol="0">
              <a:spAutoFit/>
            </a:bodyPr>
            <a:lstStyle/>
            <a:p>
              <a:pPr algn="ctr"/>
              <a:r>
                <a:rPr lang="de-DE" b="1" dirty="0">
                  <a:latin typeface="Amasis MT Pro" panose="02040504050005020304" pitchFamily="18" charset="0"/>
                </a:rPr>
                <a:t>Erfindung</a:t>
              </a:r>
            </a:p>
          </p:txBody>
        </p:sp>
        <p:pic>
          <p:nvPicPr>
            <p:cNvPr id="29" name="Grafik 28">
              <a:extLst>
                <a:ext uri="{FF2B5EF4-FFF2-40B4-BE49-F238E27FC236}">
                  <a16:creationId xmlns:a16="http://schemas.microsoft.com/office/drawing/2014/main" id="{A94FA25E-A26E-3BE8-FA5C-CA08CAC45A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3700" y="1971231"/>
              <a:ext cx="1055514" cy="1055514"/>
            </a:xfrm>
            <a:prstGeom prst="rect">
              <a:avLst/>
            </a:prstGeom>
          </p:spPr>
        </p:pic>
      </p:grpSp>
      <p:grpSp>
        <p:nvGrpSpPr>
          <p:cNvPr id="35" name="Gruppieren 34">
            <a:extLst>
              <a:ext uri="{FF2B5EF4-FFF2-40B4-BE49-F238E27FC236}">
                <a16:creationId xmlns:a16="http://schemas.microsoft.com/office/drawing/2014/main" id="{CD2DE933-F0EA-6FAD-4A2F-5EF579B0E904}"/>
              </a:ext>
            </a:extLst>
          </p:cNvPr>
          <p:cNvGrpSpPr/>
          <p:nvPr/>
        </p:nvGrpSpPr>
        <p:grpSpPr>
          <a:xfrm>
            <a:off x="8962300" y="4407018"/>
            <a:ext cx="1851758" cy="1757820"/>
            <a:chOff x="8911903" y="1823497"/>
            <a:chExt cx="1851758" cy="1757820"/>
          </a:xfrm>
        </p:grpSpPr>
        <p:sp>
          <p:nvSpPr>
            <p:cNvPr id="20" name="Ellipse 19">
              <a:extLst>
                <a:ext uri="{FF2B5EF4-FFF2-40B4-BE49-F238E27FC236}">
                  <a16:creationId xmlns:a16="http://schemas.microsoft.com/office/drawing/2014/main" id="{C8455987-C651-C99C-E51F-59D011B26961}"/>
                </a:ext>
              </a:extLst>
            </p:cNvPr>
            <p:cNvSpPr/>
            <p:nvPr/>
          </p:nvSpPr>
          <p:spPr>
            <a:xfrm rot="10800000">
              <a:off x="8911903" y="1823497"/>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CD3909F3-DF9C-D177-9C7C-E54F933A0FA9}"/>
                </a:ext>
              </a:extLst>
            </p:cNvPr>
            <p:cNvSpPr txBox="1"/>
            <p:nvPr/>
          </p:nvSpPr>
          <p:spPr>
            <a:xfrm>
              <a:off x="9140247" y="2950723"/>
              <a:ext cx="1505385" cy="369332"/>
            </a:xfrm>
            <a:prstGeom prst="rect">
              <a:avLst/>
            </a:prstGeom>
            <a:noFill/>
          </p:spPr>
          <p:txBody>
            <a:bodyPr wrap="square" rtlCol="0">
              <a:spAutoFit/>
            </a:bodyPr>
            <a:lstStyle/>
            <a:p>
              <a:pPr algn="ctr"/>
              <a:r>
                <a:rPr lang="de-DE" b="1" dirty="0">
                  <a:latin typeface="Amasis MT Pro" panose="02040504050005020304" pitchFamily="18" charset="0"/>
                </a:rPr>
                <a:t>Lösung</a:t>
              </a:r>
            </a:p>
          </p:txBody>
        </p:sp>
        <p:pic>
          <p:nvPicPr>
            <p:cNvPr id="1038" name="Picture 14" descr="Menschlicher kopf - Kostenlose medizinisch Icons">
              <a:extLst>
                <a:ext uri="{FF2B5EF4-FFF2-40B4-BE49-F238E27FC236}">
                  <a16:creationId xmlns:a16="http://schemas.microsoft.com/office/drawing/2014/main" id="{1416F24B-56A5-AD19-B661-9A83B905AC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1676" y="1956935"/>
              <a:ext cx="980062" cy="9800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Langer pfeil nach rechts - Kostenlose pfeile Icons">
            <a:extLst>
              <a:ext uri="{FF2B5EF4-FFF2-40B4-BE49-F238E27FC236}">
                <a16:creationId xmlns:a16="http://schemas.microsoft.com/office/drawing/2014/main" id="{89F68579-807F-E7B2-A81A-8FC2F854A1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9757" y="4962654"/>
            <a:ext cx="734697" cy="7769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Langer pfeil nach rechts - Kostenlose pfeile Icons">
            <a:extLst>
              <a:ext uri="{FF2B5EF4-FFF2-40B4-BE49-F238E27FC236}">
                <a16:creationId xmlns:a16="http://schemas.microsoft.com/office/drawing/2014/main" id="{CC42A9CD-A5E8-B4AD-6376-FF34BEBF0A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0233" y="4962654"/>
            <a:ext cx="734697" cy="7769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Langer pfeil nach rechts - Kostenlose pfeile Icons">
            <a:extLst>
              <a:ext uri="{FF2B5EF4-FFF2-40B4-BE49-F238E27FC236}">
                <a16:creationId xmlns:a16="http://schemas.microsoft.com/office/drawing/2014/main" id="{3C3E1CF6-7811-C6B8-EC46-D6E563503A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35466" y="4962654"/>
            <a:ext cx="734697" cy="77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unkel enthält.&#10;&#10;Automatisch generierte Beschreibung">
            <a:extLst>
              <a:ext uri="{FF2B5EF4-FFF2-40B4-BE49-F238E27FC236}">
                <a16:creationId xmlns:a16="http://schemas.microsoft.com/office/drawing/2014/main" id="{B2F13FDC-D94C-F8B5-75E4-E320312A0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5084">
            <a:off x="115845" y="454559"/>
            <a:ext cx="2444265" cy="2269675"/>
          </a:xfrm>
          <a:prstGeom prst="rect">
            <a:avLst/>
          </a:prstGeom>
        </p:spPr>
      </p:pic>
      <p:pic>
        <p:nvPicPr>
          <p:cNvPr id="2050" name="Picture 2" descr="Feuer machen | Burny &amp; Floody">
            <a:extLst>
              <a:ext uri="{FF2B5EF4-FFF2-40B4-BE49-F238E27FC236}">
                <a16:creationId xmlns:a16="http://schemas.microsoft.com/office/drawing/2014/main" id="{303D7B04-2B8B-8EAD-96E9-6F8E21A1E4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20274" b="16277"/>
          <a:stretch/>
        </p:blipFill>
        <p:spPr bwMode="auto">
          <a:xfrm>
            <a:off x="295799" y="3548390"/>
            <a:ext cx="3708246" cy="2352847"/>
          </a:xfrm>
          <a:prstGeom prst="roundRect">
            <a:avLst/>
          </a:prstGeom>
          <a:noFill/>
          <a:ln w="38100">
            <a:solidFill>
              <a:srgbClr val="FFA5FA"/>
            </a:solidFill>
          </a:ln>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A8EABD2-041B-4F4E-644C-523E4562CD2E}"/>
              </a:ext>
            </a:extLst>
          </p:cNvPr>
          <p:cNvSpPr txBox="1"/>
          <p:nvPr/>
        </p:nvSpPr>
        <p:spPr>
          <a:xfrm>
            <a:off x="2198589" y="485845"/>
            <a:ext cx="6617833" cy="2554545"/>
          </a:xfrm>
          <a:prstGeom prst="rect">
            <a:avLst/>
          </a:prstGeom>
          <a:noFill/>
        </p:spPr>
        <p:txBody>
          <a:bodyPr wrap="square">
            <a:spAutoFit/>
          </a:bodyPr>
          <a:lstStyle/>
          <a:p>
            <a:pPr marL="0" indent="0">
              <a:buNone/>
            </a:pPr>
            <a:r>
              <a:rPr lang="de-DE" sz="3200" dirty="0">
                <a:latin typeface="Amasis MT Pro Black" panose="02040A04050005020304" pitchFamily="18" charset="0"/>
              </a:rPr>
              <a:t>Fallen dir technische Errungenschaften aus der Geschichte ein, die das Leben der Menschheit besonders verändert haben?</a:t>
            </a:r>
          </a:p>
        </p:txBody>
      </p:sp>
      <p:grpSp>
        <p:nvGrpSpPr>
          <p:cNvPr id="26" name="Gruppieren 25">
            <a:extLst>
              <a:ext uri="{FF2B5EF4-FFF2-40B4-BE49-F238E27FC236}">
                <a16:creationId xmlns:a16="http://schemas.microsoft.com/office/drawing/2014/main" id="{8357D163-BB39-BF02-8B3E-967A34837B80}"/>
              </a:ext>
            </a:extLst>
          </p:cNvPr>
          <p:cNvGrpSpPr/>
          <p:nvPr/>
        </p:nvGrpSpPr>
        <p:grpSpPr>
          <a:xfrm>
            <a:off x="9066418" y="-688093"/>
            <a:ext cx="3856243" cy="2418113"/>
            <a:chOff x="9066418" y="-688093"/>
            <a:chExt cx="3856243" cy="2418113"/>
          </a:xfrm>
        </p:grpSpPr>
        <p:grpSp>
          <p:nvGrpSpPr>
            <p:cNvPr id="25" name="Gruppieren 24">
              <a:extLst>
                <a:ext uri="{FF2B5EF4-FFF2-40B4-BE49-F238E27FC236}">
                  <a16:creationId xmlns:a16="http://schemas.microsoft.com/office/drawing/2014/main" id="{27416E83-4FAB-DF17-523D-750386315756}"/>
                </a:ext>
              </a:extLst>
            </p:cNvPr>
            <p:cNvGrpSpPr/>
            <p:nvPr/>
          </p:nvGrpSpPr>
          <p:grpSpPr>
            <a:xfrm>
              <a:off x="9066418" y="-688093"/>
              <a:ext cx="3856243" cy="2418113"/>
              <a:chOff x="9142782" y="-660293"/>
              <a:chExt cx="3856243" cy="2418113"/>
            </a:xfrm>
          </p:grpSpPr>
          <p:sp>
            <p:nvSpPr>
              <p:cNvPr id="8" name="Ellipse 7">
                <a:extLst>
                  <a:ext uri="{FF2B5EF4-FFF2-40B4-BE49-F238E27FC236}">
                    <a16:creationId xmlns:a16="http://schemas.microsoft.com/office/drawing/2014/main" id="{C7A9F252-4F43-A805-26D5-71C90840B906}"/>
                  </a:ext>
                </a:extLst>
              </p:cNvPr>
              <p:cNvSpPr/>
              <p:nvPr/>
            </p:nvSpPr>
            <p:spPr>
              <a:xfrm rot="10800000">
                <a:off x="11147267" y="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Ellipse 8">
                <a:extLst>
                  <a:ext uri="{FF2B5EF4-FFF2-40B4-BE49-F238E27FC236}">
                    <a16:creationId xmlns:a16="http://schemas.microsoft.com/office/drawing/2014/main" id="{58462969-9B6D-5902-6040-A09DCC49C606}"/>
                  </a:ext>
                </a:extLst>
              </p:cNvPr>
              <p:cNvSpPr/>
              <p:nvPr/>
            </p:nvSpPr>
            <p:spPr>
              <a:xfrm rot="10800000">
                <a:off x="10428747" y="-546502"/>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Ellipse 9">
                <a:extLst>
                  <a:ext uri="{FF2B5EF4-FFF2-40B4-BE49-F238E27FC236}">
                    <a16:creationId xmlns:a16="http://schemas.microsoft.com/office/drawing/2014/main" id="{5F037102-708F-85E1-4131-A96DC9B65F32}"/>
                  </a:ext>
                </a:extLst>
              </p:cNvPr>
              <p:cNvSpPr/>
              <p:nvPr/>
            </p:nvSpPr>
            <p:spPr>
              <a:xfrm rot="10800000">
                <a:off x="10581721" y="487039"/>
                <a:ext cx="1180496" cy="1081734"/>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A641BF19-8C1E-37B9-F195-9AFCFB827B59}"/>
                  </a:ext>
                </a:extLst>
              </p:cNvPr>
              <p:cNvSpPr/>
              <p:nvPr/>
            </p:nvSpPr>
            <p:spPr>
              <a:xfrm rot="10800000">
                <a:off x="9142782" y="-660293"/>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7" name="Picture 56" descr="Glätteisen - Kostenlose schönheit Icons">
                <a:extLst>
                  <a:ext uri="{FF2B5EF4-FFF2-40B4-BE49-F238E27FC236}">
                    <a16:creationId xmlns:a16="http://schemas.microsoft.com/office/drawing/2014/main" id="{EDC04BD6-B172-663D-9513-E38D6AC31D9C}"/>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10668548" y="619141"/>
                <a:ext cx="907674" cy="9076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2" descr="Toaster - Free food icons">
                <a:extLst>
                  <a:ext uri="{FF2B5EF4-FFF2-40B4-BE49-F238E27FC236}">
                    <a16:creationId xmlns:a16="http://schemas.microsoft.com/office/drawing/2014/main" id="{D10C403A-5085-DD70-B4FE-3ABA0F34D022}"/>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11802722" y="307308"/>
                <a:ext cx="990017" cy="990017"/>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30" descr="Robot - Free halloween icons">
              <a:extLst>
                <a:ext uri="{FF2B5EF4-FFF2-40B4-BE49-F238E27FC236}">
                  <a16:creationId xmlns:a16="http://schemas.microsoft.com/office/drawing/2014/main" id="{AE0A7C1B-6EF8-C365-2DFA-DC50C3F00A8C}"/>
                </a:ext>
              </a:extLst>
            </p:cNvPr>
            <p:cNvPicPr>
              <a:picLocks noChangeAspect="1" noChangeArrowheads="1"/>
            </p:cNvPicPr>
            <p:nvPr/>
          </p:nvPicPr>
          <p:blipFill>
            <a:blip r:embed="rId8">
              <a:alphaModFix amt="20000"/>
              <a:extLst>
                <a:ext uri="{28A0092B-C50C-407E-A947-70E740481C1C}">
                  <a14:useLocalDpi xmlns:a14="http://schemas.microsoft.com/office/drawing/2010/main" val="0"/>
                </a:ext>
              </a:extLst>
            </a:blip>
            <a:srcRect/>
            <a:stretch>
              <a:fillRect/>
            </a:stretch>
          </p:blipFill>
          <p:spPr bwMode="auto">
            <a:xfrm>
              <a:off x="9328409" y="-367357"/>
              <a:ext cx="1327776" cy="13277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Kühlschrank - Kostenlose lebensmittel Icons">
              <a:extLst>
                <a:ext uri="{FF2B5EF4-FFF2-40B4-BE49-F238E27FC236}">
                  <a16:creationId xmlns:a16="http://schemas.microsoft.com/office/drawing/2014/main" id="{F6B1BB1D-1EED-D835-4C20-65C77462CBDE}"/>
                </a:ext>
              </a:extLst>
            </p:cNvPr>
            <p:cNvPicPr>
              <a:picLocks noChangeAspect="1" noChangeArrowheads="1"/>
            </p:cNvPicPr>
            <p:nvPr/>
          </p:nvPicPr>
          <p:blipFill>
            <a:blip r:embed="rId9">
              <a:alphaModFix amt="20000"/>
              <a:extLst>
                <a:ext uri="{28A0092B-C50C-407E-A947-70E740481C1C}">
                  <a14:useLocalDpi xmlns:a14="http://schemas.microsoft.com/office/drawing/2010/main" val="0"/>
                </a:ext>
              </a:extLst>
            </a:blip>
            <a:srcRect/>
            <a:stretch>
              <a:fillRect/>
            </a:stretch>
          </p:blipFill>
          <p:spPr bwMode="auto">
            <a:xfrm>
              <a:off x="10994540" y="-283264"/>
              <a:ext cx="648388" cy="64838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Die Erfindung des Rades - und ihre Bedeutung - [GEO]">
            <a:extLst>
              <a:ext uri="{FF2B5EF4-FFF2-40B4-BE49-F238E27FC236}">
                <a16:creationId xmlns:a16="http://schemas.microsoft.com/office/drawing/2014/main" id="{88054EE6-6BB5-8D53-4A66-F6F1BF3433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4615" y="3548390"/>
            <a:ext cx="3603396" cy="2026910"/>
          </a:xfrm>
          <a:prstGeom prst="roundRect">
            <a:avLst/>
          </a:prstGeom>
          <a:noFill/>
          <a:ln w="57150">
            <a:solidFill>
              <a:srgbClr val="FFFEA1"/>
            </a:solidFill>
          </a:ln>
          <a:extLst>
            <a:ext uri="{909E8E84-426E-40DD-AFC4-6F175D3DCCD1}">
              <a14:hiddenFill xmlns:a14="http://schemas.microsoft.com/office/drawing/2010/main">
                <a:solidFill>
                  <a:srgbClr val="FFFFFF"/>
                </a:solidFill>
              </a14:hiddenFill>
            </a:ext>
          </a:extLst>
        </p:spPr>
      </p:pic>
      <p:pic>
        <p:nvPicPr>
          <p:cNvPr id="2052" name="Picture 4" descr="Basteln: Sonnenuhr selber bauen - [GEOLINO]">
            <a:extLst>
              <a:ext uri="{FF2B5EF4-FFF2-40B4-BE49-F238E27FC236}">
                <a16:creationId xmlns:a16="http://schemas.microsoft.com/office/drawing/2014/main" id="{9FD3B03F-7B46-728D-01A6-974E7FE26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86163" y="3429000"/>
            <a:ext cx="3103260" cy="2349883"/>
          </a:xfrm>
          <a:prstGeom prst="roundRect">
            <a:avLst/>
          </a:prstGeom>
          <a:noFill/>
          <a:ln w="57150">
            <a:solidFill>
              <a:srgbClr val="91FFF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8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460E9-F59C-53DD-3001-95AF7D60A09F}"/>
              </a:ext>
            </a:extLst>
          </p:cNvPr>
          <p:cNvSpPr>
            <a:spLocks noGrp="1"/>
          </p:cNvSpPr>
          <p:nvPr>
            <p:ph type="title"/>
          </p:nvPr>
        </p:nvSpPr>
        <p:spPr>
          <a:xfrm>
            <a:off x="402238" y="1244706"/>
            <a:ext cx="4085163" cy="1325563"/>
          </a:xfrm>
        </p:spPr>
        <p:txBody>
          <a:bodyPr>
            <a:normAutofit fontScale="90000"/>
          </a:bodyPr>
          <a:lstStyle/>
          <a:p>
            <a:r>
              <a:rPr lang="de-DE" dirty="0">
                <a:latin typeface="Amasis MT Pro Black" panose="02040A04050005020304" pitchFamily="18" charset="0"/>
              </a:rPr>
              <a:t>Welche technischen Erfindungen werden hier präsentiert?</a:t>
            </a:r>
          </a:p>
        </p:txBody>
      </p:sp>
      <p:pic>
        <p:nvPicPr>
          <p:cNvPr id="1026" name="Picture 2">
            <a:extLst>
              <a:ext uri="{FF2B5EF4-FFF2-40B4-BE49-F238E27FC236}">
                <a16:creationId xmlns:a16="http://schemas.microsoft.com/office/drawing/2014/main" id="{A1F64AEE-AA18-9749-72C8-0366BD2CC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37219"/>
            <a:ext cx="7594645" cy="3042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sephine Cochranes entwurf für einen geschirrpüler">
            <a:extLst>
              <a:ext uri="{FF2B5EF4-FFF2-40B4-BE49-F238E27FC236}">
                <a16:creationId xmlns:a16="http://schemas.microsoft.com/office/drawing/2014/main" id="{241F84BC-FA9C-A0F7-5FF2-AEBBC41A7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269" y="0"/>
            <a:ext cx="2591462" cy="35573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48 Vintage Windshield Wiper Stock Photos - Free &amp; Royalty-Free Stock  Photos from Dreamstime">
            <a:extLst>
              <a:ext uri="{FF2B5EF4-FFF2-40B4-BE49-F238E27FC236}">
                <a16:creationId xmlns:a16="http://schemas.microsoft.com/office/drawing/2014/main" id="{17A3FDA0-8BA9-53A5-A284-897C7B33E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644" y="-28184"/>
            <a:ext cx="4572001" cy="314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D8A5616D-F2B7-6E11-2BB7-4ECE2542B22C}"/>
              </a:ext>
            </a:extLst>
          </p:cNvPr>
          <p:cNvSpPr txBox="1"/>
          <p:nvPr/>
        </p:nvSpPr>
        <p:spPr>
          <a:xfrm>
            <a:off x="70298" y="3814975"/>
            <a:ext cx="663880" cy="461665"/>
          </a:xfrm>
          <a:prstGeom prst="rect">
            <a:avLst/>
          </a:prstGeom>
          <a:noFill/>
        </p:spPr>
        <p:txBody>
          <a:bodyPr wrap="square" rtlCol="0">
            <a:spAutoFit/>
          </a:bodyPr>
          <a:lstStyle/>
          <a:p>
            <a:r>
              <a:rPr lang="de-DE" sz="2400" b="1" dirty="0"/>
              <a:t>1)</a:t>
            </a:r>
          </a:p>
        </p:txBody>
      </p:sp>
      <p:sp>
        <p:nvSpPr>
          <p:cNvPr id="6" name="Textfeld 5">
            <a:extLst>
              <a:ext uri="{FF2B5EF4-FFF2-40B4-BE49-F238E27FC236}">
                <a16:creationId xmlns:a16="http://schemas.microsoft.com/office/drawing/2014/main" id="{A6DAA89F-1D40-5605-36E9-54D375A67877}"/>
              </a:ext>
            </a:extLst>
          </p:cNvPr>
          <p:cNvSpPr txBox="1"/>
          <p:nvPr/>
        </p:nvSpPr>
        <p:spPr>
          <a:xfrm>
            <a:off x="4855241" y="26750"/>
            <a:ext cx="663880" cy="461665"/>
          </a:xfrm>
          <a:prstGeom prst="rect">
            <a:avLst/>
          </a:prstGeom>
          <a:noFill/>
        </p:spPr>
        <p:txBody>
          <a:bodyPr wrap="square" rtlCol="0">
            <a:spAutoFit/>
          </a:bodyPr>
          <a:lstStyle/>
          <a:p>
            <a:r>
              <a:rPr lang="de-DE" sz="2400" b="1" dirty="0"/>
              <a:t>3)</a:t>
            </a:r>
          </a:p>
        </p:txBody>
      </p:sp>
      <p:sp>
        <p:nvSpPr>
          <p:cNvPr id="7" name="Textfeld 6">
            <a:extLst>
              <a:ext uri="{FF2B5EF4-FFF2-40B4-BE49-F238E27FC236}">
                <a16:creationId xmlns:a16="http://schemas.microsoft.com/office/drawing/2014/main" id="{24A2A58B-27DC-EE29-BC63-5F125B4197A5}"/>
              </a:ext>
            </a:extLst>
          </p:cNvPr>
          <p:cNvSpPr txBox="1"/>
          <p:nvPr/>
        </p:nvSpPr>
        <p:spPr>
          <a:xfrm>
            <a:off x="7800945" y="56535"/>
            <a:ext cx="663880" cy="461665"/>
          </a:xfrm>
          <a:prstGeom prst="rect">
            <a:avLst/>
          </a:prstGeom>
          <a:noFill/>
        </p:spPr>
        <p:txBody>
          <a:bodyPr wrap="square" rtlCol="0">
            <a:spAutoFit/>
          </a:bodyPr>
          <a:lstStyle/>
          <a:p>
            <a:r>
              <a:rPr lang="de-DE" sz="2400" b="1" dirty="0">
                <a:solidFill>
                  <a:schemeClr val="bg1"/>
                </a:solidFill>
              </a:rPr>
              <a:t>4)</a:t>
            </a:r>
          </a:p>
        </p:txBody>
      </p:sp>
      <p:pic>
        <p:nvPicPr>
          <p:cNvPr id="3" name="Picture 2" descr="QUIZ: Frauen in der Welt der Mathematik, Informatik, Naturwissenschaft und  Technik • Kinderuni OÖ">
            <a:extLst>
              <a:ext uri="{FF2B5EF4-FFF2-40B4-BE49-F238E27FC236}">
                <a16:creationId xmlns:a16="http://schemas.microsoft.com/office/drawing/2014/main" id="{9CD27AE6-77B8-327E-29C2-C177E9E0A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0944" y="3737219"/>
            <a:ext cx="4320757" cy="3042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9363DA39-149C-6EEE-579F-FEB709CDDFEE}"/>
              </a:ext>
            </a:extLst>
          </p:cNvPr>
          <p:cNvSpPr txBox="1"/>
          <p:nvPr/>
        </p:nvSpPr>
        <p:spPr>
          <a:xfrm>
            <a:off x="7895098" y="3814975"/>
            <a:ext cx="663880" cy="461665"/>
          </a:xfrm>
          <a:prstGeom prst="rect">
            <a:avLst/>
          </a:prstGeom>
          <a:noFill/>
        </p:spPr>
        <p:txBody>
          <a:bodyPr wrap="square" rtlCol="0">
            <a:spAutoFit/>
          </a:bodyPr>
          <a:lstStyle/>
          <a:p>
            <a:r>
              <a:rPr lang="de-DE" sz="2400" b="1" dirty="0">
                <a:solidFill>
                  <a:schemeClr val="bg1"/>
                </a:solidFill>
              </a:rPr>
              <a:t>2)</a:t>
            </a:r>
          </a:p>
        </p:txBody>
      </p:sp>
    </p:spTree>
    <p:extLst>
      <p:ext uri="{BB962C8B-B14F-4D97-AF65-F5344CB8AC3E}">
        <p14:creationId xmlns:p14="http://schemas.microsoft.com/office/powerpoint/2010/main" val="14263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ieren 47">
            <a:extLst>
              <a:ext uri="{FF2B5EF4-FFF2-40B4-BE49-F238E27FC236}">
                <a16:creationId xmlns:a16="http://schemas.microsoft.com/office/drawing/2014/main" id="{0938426F-6F46-D8B3-A3EC-624FEA6D5EFE}"/>
              </a:ext>
            </a:extLst>
          </p:cNvPr>
          <p:cNvGrpSpPr/>
          <p:nvPr/>
        </p:nvGrpSpPr>
        <p:grpSpPr>
          <a:xfrm>
            <a:off x="8349" y="0"/>
            <a:ext cx="12275512" cy="6917660"/>
            <a:chOff x="-1" y="-24931"/>
            <a:chExt cx="12275512" cy="6917660"/>
          </a:xfrm>
        </p:grpSpPr>
        <p:sp>
          <p:nvSpPr>
            <p:cNvPr id="43" name="Rechteck 42">
              <a:extLst>
                <a:ext uri="{FF2B5EF4-FFF2-40B4-BE49-F238E27FC236}">
                  <a16:creationId xmlns:a16="http://schemas.microsoft.com/office/drawing/2014/main" id="{3202D6FA-3D31-9618-720E-F870670CCFBD}"/>
                </a:ext>
              </a:extLst>
            </p:cNvPr>
            <p:cNvSpPr/>
            <p:nvPr/>
          </p:nvSpPr>
          <p:spPr>
            <a:xfrm>
              <a:off x="-1" y="-24929"/>
              <a:ext cx="3068878" cy="2279737"/>
            </a:xfrm>
            <a:prstGeom prst="rect">
              <a:avLst/>
            </a:prstGeom>
            <a:solidFill>
              <a:srgbClr val="FFFEA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65859B72-086D-2635-3F71-40A936D9B0E5}"/>
                </a:ext>
              </a:extLst>
            </p:cNvPr>
            <p:cNvSpPr/>
            <p:nvPr/>
          </p:nvSpPr>
          <p:spPr>
            <a:xfrm>
              <a:off x="0" y="2292261"/>
              <a:ext cx="3068878" cy="2279737"/>
            </a:xfrm>
            <a:prstGeom prst="rect">
              <a:avLst/>
            </a:prstGeom>
            <a:solidFill>
              <a:srgbClr val="9BFFB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a:extLst>
                <a:ext uri="{FF2B5EF4-FFF2-40B4-BE49-F238E27FC236}">
                  <a16:creationId xmlns:a16="http://schemas.microsoft.com/office/drawing/2014/main" id="{86E1927C-4351-422E-242D-5F91447862D4}"/>
                </a:ext>
              </a:extLst>
            </p:cNvPr>
            <p:cNvSpPr/>
            <p:nvPr/>
          </p:nvSpPr>
          <p:spPr>
            <a:xfrm>
              <a:off x="12526" y="4609007"/>
              <a:ext cx="3068878" cy="2279737"/>
            </a:xfrm>
            <a:prstGeom prst="rect">
              <a:avLst/>
            </a:prstGeom>
            <a:solidFill>
              <a:srgbClr val="FFA5F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945DF2E7-CA96-39D7-798F-78B2941CBA0C}"/>
                </a:ext>
              </a:extLst>
            </p:cNvPr>
            <p:cNvSpPr/>
            <p:nvPr/>
          </p:nvSpPr>
          <p:spPr>
            <a:xfrm>
              <a:off x="3068877" y="2292261"/>
              <a:ext cx="3068878" cy="2279737"/>
            </a:xfrm>
            <a:prstGeom prst="rect">
              <a:avLst/>
            </a:prstGeom>
            <a:solidFill>
              <a:srgbClr val="FFFEA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a:extLst>
                <a:ext uri="{FF2B5EF4-FFF2-40B4-BE49-F238E27FC236}">
                  <a16:creationId xmlns:a16="http://schemas.microsoft.com/office/drawing/2014/main" id="{03A01FCD-AEBB-CA7D-7D19-B84C4F0CB6C6}"/>
                </a:ext>
              </a:extLst>
            </p:cNvPr>
            <p:cNvSpPr/>
            <p:nvPr/>
          </p:nvSpPr>
          <p:spPr>
            <a:xfrm>
              <a:off x="6137755" y="2298240"/>
              <a:ext cx="3068878" cy="2279737"/>
            </a:xfrm>
            <a:prstGeom prst="rect">
              <a:avLst/>
            </a:prstGeom>
            <a:solidFill>
              <a:srgbClr val="91FFF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a:extLst>
                <a:ext uri="{FF2B5EF4-FFF2-40B4-BE49-F238E27FC236}">
                  <a16:creationId xmlns:a16="http://schemas.microsoft.com/office/drawing/2014/main" id="{6130EA13-FFF8-FD43-6A58-49A7870312FB}"/>
                </a:ext>
              </a:extLst>
            </p:cNvPr>
            <p:cNvSpPr/>
            <p:nvPr/>
          </p:nvSpPr>
          <p:spPr>
            <a:xfrm>
              <a:off x="3064700" y="4612992"/>
              <a:ext cx="3068878" cy="2279737"/>
            </a:xfrm>
            <a:prstGeom prst="rect">
              <a:avLst/>
            </a:prstGeom>
            <a:solidFill>
              <a:srgbClr val="91FFF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a:extLst>
                <a:ext uri="{FF2B5EF4-FFF2-40B4-BE49-F238E27FC236}">
                  <a16:creationId xmlns:a16="http://schemas.microsoft.com/office/drawing/2014/main" id="{56FB1680-494D-CAD2-51E2-8B6AA341BC35}"/>
                </a:ext>
              </a:extLst>
            </p:cNvPr>
            <p:cNvSpPr/>
            <p:nvPr/>
          </p:nvSpPr>
          <p:spPr>
            <a:xfrm>
              <a:off x="6137755" y="4609007"/>
              <a:ext cx="3068878" cy="2279737"/>
            </a:xfrm>
            <a:prstGeom prst="rect">
              <a:avLst/>
            </a:prstGeom>
            <a:solidFill>
              <a:srgbClr val="FFFEA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8A59A564-FF3B-1C6A-957E-2AD6A8075AD2}"/>
                </a:ext>
              </a:extLst>
            </p:cNvPr>
            <p:cNvSpPr/>
            <p:nvPr/>
          </p:nvSpPr>
          <p:spPr>
            <a:xfrm>
              <a:off x="9198284" y="4612991"/>
              <a:ext cx="3068878" cy="2279737"/>
            </a:xfrm>
            <a:prstGeom prst="rect">
              <a:avLst/>
            </a:prstGeom>
            <a:solidFill>
              <a:srgbClr val="9BFFB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a:extLst>
                <a:ext uri="{FF2B5EF4-FFF2-40B4-BE49-F238E27FC236}">
                  <a16:creationId xmlns:a16="http://schemas.microsoft.com/office/drawing/2014/main" id="{8A657EFA-F479-1BB2-4EA9-7D4EF133DB6B}"/>
                </a:ext>
              </a:extLst>
            </p:cNvPr>
            <p:cNvSpPr/>
            <p:nvPr/>
          </p:nvSpPr>
          <p:spPr>
            <a:xfrm>
              <a:off x="3068877" y="-24930"/>
              <a:ext cx="3068878" cy="2279737"/>
            </a:xfrm>
            <a:prstGeom prst="rect">
              <a:avLst/>
            </a:prstGeom>
            <a:solidFill>
              <a:srgbClr val="FFA5F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a:extLst>
                <a:ext uri="{FF2B5EF4-FFF2-40B4-BE49-F238E27FC236}">
                  <a16:creationId xmlns:a16="http://schemas.microsoft.com/office/drawing/2014/main" id="{E68CDEFF-15C4-6740-4073-A197E2050CB9}"/>
                </a:ext>
              </a:extLst>
            </p:cNvPr>
            <p:cNvSpPr/>
            <p:nvPr/>
          </p:nvSpPr>
          <p:spPr>
            <a:xfrm>
              <a:off x="6137755" y="-24930"/>
              <a:ext cx="3068878" cy="2279737"/>
            </a:xfrm>
            <a:prstGeom prst="rect">
              <a:avLst/>
            </a:prstGeom>
            <a:solidFill>
              <a:srgbClr val="9BFFB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a:extLst>
                <a:ext uri="{FF2B5EF4-FFF2-40B4-BE49-F238E27FC236}">
                  <a16:creationId xmlns:a16="http://schemas.microsoft.com/office/drawing/2014/main" id="{E6765647-A4AF-F3DA-6600-BA09EB7650CE}"/>
                </a:ext>
              </a:extLst>
            </p:cNvPr>
            <p:cNvSpPr/>
            <p:nvPr/>
          </p:nvSpPr>
          <p:spPr>
            <a:xfrm>
              <a:off x="9206633" y="-24931"/>
              <a:ext cx="3068878" cy="2279737"/>
            </a:xfrm>
            <a:prstGeom prst="rect">
              <a:avLst/>
            </a:prstGeom>
            <a:solidFill>
              <a:srgbClr val="91FFF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a:extLst>
                <a:ext uri="{FF2B5EF4-FFF2-40B4-BE49-F238E27FC236}">
                  <a16:creationId xmlns:a16="http://schemas.microsoft.com/office/drawing/2014/main" id="{C3E8598F-04BE-CADA-ED72-55451FC1FB2E}"/>
                </a:ext>
              </a:extLst>
            </p:cNvPr>
            <p:cNvSpPr/>
            <p:nvPr/>
          </p:nvSpPr>
          <p:spPr>
            <a:xfrm>
              <a:off x="9206632" y="2298363"/>
              <a:ext cx="3068878" cy="2279737"/>
            </a:xfrm>
            <a:prstGeom prst="rect">
              <a:avLst/>
            </a:prstGeom>
            <a:solidFill>
              <a:srgbClr val="FFA5F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itel 1">
            <a:extLst>
              <a:ext uri="{FF2B5EF4-FFF2-40B4-BE49-F238E27FC236}">
                <a16:creationId xmlns:a16="http://schemas.microsoft.com/office/drawing/2014/main" id="{3F0AF56B-508B-3293-5C89-D0D3183FCE3C}"/>
              </a:ext>
            </a:extLst>
          </p:cNvPr>
          <p:cNvSpPr>
            <a:spLocks noGrp="1"/>
          </p:cNvSpPr>
          <p:nvPr>
            <p:ph type="title"/>
          </p:nvPr>
        </p:nvSpPr>
        <p:spPr>
          <a:xfrm>
            <a:off x="0" y="-37008"/>
            <a:ext cx="12183651" cy="6895006"/>
          </a:xfrm>
        </p:spPr>
        <p:txBody>
          <a:bodyPr/>
          <a:lstStyle/>
          <a:p>
            <a:pPr algn="ctr"/>
            <a:r>
              <a:rPr lang="de-DE" dirty="0">
                <a:latin typeface="Amasis MT Pro Black" panose="02040A04050005020304" pitchFamily="18" charset="0"/>
              </a:rPr>
              <a:t>Welche technischen Erfindungen nutzt du gerne in deinem Alltag?</a:t>
            </a:r>
          </a:p>
        </p:txBody>
      </p:sp>
      <p:pic>
        <p:nvPicPr>
          <p:cNvPr id="3078" name="Picture 6" descr="Erfindung - Kostenlose technologie Icons">
            <a:extLst>
              <a:ext uri="{FF2B5EF4-FFF2-40B4-BE49-F238E27FC236}">
                <a16:creationId xmlns:a16="http://schemas.microsoft.com/office/drawing/2014/main" id="{A268A600-6F24-1ACE-86BE-5A9627B16A78}"/>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9819625" y="4835777"/>
            <a:ext cx="1826195" cy="18261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ühlschrank - Kostenlose lebensmittel Icons">
            <a:extLst>
              <a:ext uri="{FF2B5EF4-FFF2-40B4-BE49-F238E27FC236}">
                <a16:creationId xmlns:a16="http://schemas.microsoft.com/office/drawing/2014/main" id="{56455C1E-317F-696B-A6A4-137575F2A246}"/>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0046143" y="314975"/>
            <a:ext cx="1599677" cy="159967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Book - Free education icons">
            <a:extLst>
              <a:ext uri="{FF2B5EF4-FFF2-40B4-BE49-F238E27FC236}">
                <a16:creationId xmlns:a16="http://schemas.microsoft.com/office/drawing/2014/main" id="{1E3AF05D-C2BD-F913-3C37-EBFE637212D4}"/>
              </a:ext>
            </a:extLst>
          </p:cNvPr>
          <p:cNvPicPr>
            <a:picLocks noChangeAspect="1" noChangeArrowheads="1"/>
          </p:cNvPicPr>
          <p:nvPr/>
        </p:nvPicPr>
        <p:blipFill>
          <a:blip r:embed="rId5">
            <a:alphaModFix amt="20000"/>
            <a:extLst>
              <a:ext uri="{28A0092B-C50C-407E-A947-70E740481C1C}">
                <a14:useLocalDpi xmlns:a14="http://schemas.microsoft.com/office/drawing/2010/main" val="0"/>
              </a:ext>
            </a:extLst>
          </a:blip>
          <a:srcRect/>
          <a:stretch>
            <a:fillRect/>
          </a:stretch>
        </p:blipFill>
        <p:spPr bwMode="auto">
          <a:xfrm>
            <a:off x="3564572" y="2431919"/>
            <a:ext cx="1972588" cy="1972588"/>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Robot - Free halloween icons">
            <a:extLst>
              <a:ext uri="{FF2B5EF4-FFF2-40B4-BE49-F238E27FC236}">
                <a16:creationId xmlns:a16="http://schemas.microsoft.com/office/drawing/2014/main" id="{FFE79D15-C674-BE9B-7490-6CAA689E1F9F}"/>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3471346" y="4607013"/>
            <a:ext cx="2159040" cy="215904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Rakete - Kostenlose geschäft und finanzen Icons">
            <a:extLst>
              <a:ext uri="{FF2B5EF4-FFF2-40B4-BE49-F238E27FC236}">
                <a16:creationId xmlns:a16="http://schemas.microsoft.com/office/drawing/2014/main" id="{4EB51B3B-7CF6-B50E-0536-6B5A72BE0C8E}"/>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582300" y="4835777"/>
            <a:ext cx="1796050" cy="1796050"/>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Car 2 Icon | Line Iconpack | IconsMind">
            <a:extLst>
              <a:ext uri="{FF2B5EF4-FFF2-40B4-BE49-F238E27FC236}">
                <a16:creationId xmlns:a16="http://schemas.microsoft.com/office/drawing/2014/main" id="{5296CDDE-350E-7557-C798-9D44875BD55F}"/>
              </a:ext>
            </a:extLst>
          </p:cNvPr>
          <p:cNvPicPr>
            <a:picLocks noChangeAspect="1" noChangeArrowheads="1"/>
          </p:cNvPicPr>
          <p:nvPr/>
        </p:nvPicPr>
        <p:blipFill>
          <a:blip r:embed="rId8">
            <a:alphaModFix amt="20000"/>
            <a:extLst>
              <a:ext uri="{28A0092B-C50C-407E-A947-70E740481C1C}">
                <a14:useLocalDpi xmlns:a14="http://schemas.microsoft.com/office/drawing/2010/main" val="0"/>
              </a:ext>
            </a:extLst>
          </a:blip>
          <a:srcRect/>
          <a:stretch>
            <a:fillRect/>
          </a:stretch>
        </p:blipFill>
        <p:spPr bwMode="auto">
          <a:xfrm>
            <a:off x="6523520" y="4722576"/>
            <a:ext cx="2326259" cy="2326259"/>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Ice cream machine - Free electronics icons">
            <a:extLst>
              <a:ext uri="{FF2B5EF4-FFF2-40B4-BE49-F238E27FC236}">
                <a16:creationId xmlns:a16="http://schemas.microsoft.com/office/drawing/2014/main" id="{978AEF88-2B81-6173-632C-7BDC16E374F1}"/>
              </a:ext>
            </a:extLst>
          </p:cNvPr>
          <p:cNvPicPr>
            <a:picLocks noChangeAspect="1" noChangeArrowheads="1"/>
          </p:cNvPicPr>
          <p:nvPr/>
        </p:nvPicPr>
        <p:blipFill>
          <a:blip r:embed="rId9">
            <a:alphaModFix amt="20000"/>
            <a:extLst>
              <a:ext uri="{28A0092B-C50C-407E-A947-70E740481C1C}">
                <a14:useLocalDpi xmlns:a14="http://schemas.microsoft.com/office/drawing/2010/main" val="0"/>
              </a:ext>
            </a:extLst>
          </a:blip>
          <a:srcRect/>
          <a:stretch>
            <a:fillRect/>
          </a:stretch>
        </p:blipFill>
        <p:spPr bwMode="auto">
          <a:xfrm>
            <a:off x="6842422" y="2594279"/>
            <a:ext cx="1669441" cy="1669441"/>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Iron - Free electronics icons">
            <a:extLst>
              <a:ext uri="{FF2B5EF4-FFF2-40B4-BE49-F238E27FC236}">
                <a16:creationId xmlns:a16="http://schemas.microsoft.com/office/drawing/2014/main" id="{A0A4E258-DA73-A1AC-B58D-96BB178D57FD}"/>
              </a:ext>
            </a:extLst>
          </p:cNvPr>
          <p:cNvPicPr>
            <a:picLocks noChangeAspect="1" noChangeArrowheads="1"/>
          </p:cNvPicPr>
          <p:nvPr/>
        </p:nvPicPr>
        <p:blipFill>
          <a:blip r:embed="rId10">
            <a:alphaModFix amt="20000"/>
            <a:extLst>
              <a:ext uri="{28A0092B-C50C-407E-A947-70E740481C1C}">
                <a14:useLocalDpi xmlns:a14="http://schemas.microsoft.com/office/drawing/2010/main" val="0"/>
              </a:ext>
            </a:extLst>
          </a:blip>
          <a:srcRect/>
          <a:stretch>
            <a:fillRect/>
          </a:stretch>
        </p:blipFill>
        <p:spPr bwMode="auto">
          <a:xfrm>
            <a:off x="395449" y="2474230"/>
            <a:ext cx="1877860" cy="1877860"/>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Toaster - Free food icons">
            <a:extLst>
              <a:ext uri="{FF2B5EF4-FFF2-40B4-BE49-F238E27FC236}">
                <a16:creationId xmlns:a16="http://schemas.microsoft.com/office/drawing/2014/main" id="{92B34055-7D1B-25AC-CCDF-96B28E391F0A}"/>
              </a:ext>
            </a:extLst>
          </p:cNvPr>
          <p:cNvPicPr>
            <a:picLocks noChangeAspect="1" noChangeArrowheads="1"/>
          </p:cNvPicPr>
          <p:nvPr/>
        </p:nvPicPr>
        <p:blipFill>
          <a:blip r:embed="rId11">
            <a:alphaModFix amt="20000"/>
            <a:extLst>
              <a:ext uri="{28A0092B-C50C-407E-A947-70E740481C1C}">
                <a14:useLocalDpi xmlns:a14="http://schemas.microsoft.com/office/drawing/2010/main" val="0"/>
              </a:ext>
            </a:extLst>
          </a:blip>
          <a:srcRect/>
          <a:stretch>
            <a:fillRect/>
          </a:stretch>
        </p:blipFill>
        <p:spPr bwMode="auto">
          <a:xfrm>
            <a:off x="3783384" y="216788"/>
            <a:ext cx="1796050" cy="1796050"/>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descr="Solarzelle - Kostenlose Ökologie und umwelt Icons">
            <a:extLst>
              <a:ext uri="{FF2B5EF4-FFF2-40B4-BE49-F238E27FC236}">
                <a16:creationId xmlns:a16="http://schemas.microsoft.com/office/drawing/2014/main" id="{BA2B6419-3C8D-EF59-97F9-C1DF6E3CA43D}"/>
              </a:ext>
            </a:extLst>
          </p:cNvPr>
          <p:cNvPicPr>
            <a:picLocks noChangeAspect="1" noChangeArrowheads="1"/>
          </p:cNvPicPr>
          <p:nvPr/>
        </p:nvPicPr>
        <p:blipFill>
          <a:blip r:embed="rId12">
            <a:alphaModFix amt="20000"/>
            <a:extLst>
              <a:ext uri="{28A0092B-C50C-407E-A947-70E740481C1C}">
                <a14:useLocalDpi xmlns:a14="http://schemas.microsoft.com/office/drawing/2010/main" val="0"/>
              </a:ext>
            </a:extLst>
          </a:blip>
          <a:srcRect/>
          <a:stretch>
            <a:fillRect/>
          </a:stretch>
        </p:blipFill>
        <p:spPr bwMode="auto">
          <a:xfrm>
            <a:off x="6852262" y="314975"/>
            <a:ext cx="1599677" cy="1599677"/>
          </a:xfrm>
          <a:prstGeom prst="rect">
            <a:avLst/>
          </a:prstGeom>
          <a:noFill/>
          <a:extLst>
            <a:ext uri="{909E8E84-426E-40DD-AFC4-6F175D3DCCD1}">
              <a14:hiddenFill xmlns:a14="http://schemas.microsoft.com/office/drawing/2010/main">
                <a:solidFill>
                  <a:srgbClr val="FFFFFF"/>
                </a:solidFill>
              </a14:hiddenFill>
            </a:ext>
          </a:extLst>
        </p:spPr>
      </p:pic>
      <p:pic>
        <p:nvPicPr>
          <p:cNvPr id="3128" name="Picture 56" descr="Glätteisen - Kostenlose schönheit Icons">
            <a:extLst>
              <a:ext uri="{FF2B5EF4-FFF2-40B4-BE49-F238E27FC236}">
                <a16:creationId xmlns:a16="http://schemas.microsoft.com/office/drawing/2014/main" id="{0C631A04-D0CB-3931-DCDD-2EE154F9F6F7}"/>
              </a:ext>
            </a:extLst>
          </p:cNvPr>
          <p:cNvPicPr>
            <a:picLocks noChangeAspect="1" noChangeArrowheads="1"/>
          </p:cNvPicPr>
          <p:nvPr/>
        </p:nvPicPr>
        <p:blipFill>
          <a:blip r:embed="rId13">
            <a:alphaModFix amt="20000"/>
            <a:extLst>
              <a:ext uri="{28A0092B-C50C-407E-A947-70E740481C1C}">
                <a14:useLocalDpi xmlns:a14="http://schemas.microsoft.com/office/drawing/2010/main" val="0"/>
              </a:ext>
            </a:extLst>
          </a:blip>
          <a:srcRect/>
          <a:stretch>
            <a:fillRect/>
          </a:stretch>
        </p:blipFill>
        <p:spPr bwMode="auto">
          <a:xfrm>
            <a:off x="9749070" y="2521326"/>
            <a:ext cx="1831670" cy="1831670"/>
          </a:xfrm>
          <a:prstGeom prst="rect">
            <a:avLst/>
          </a:prstGeom>
          <a:noFill/>
          <a:extLst>
            <a:ext uri="{909E8E84-426E-40DD-AFC4-6F175D3DCCD1}">
              <a14:hiddenFill xmlns:a14="http://schemas.microsoft.com/office/drawing/2010/main">
                <a:solidFill>
                  <a:srgbClr val="FFFFFF"/>
                </a:solidFill>
              </a14:hiddenFill>
            </a:ext>
          </a:extLst>
        </p:spPr>
      </p:pic>
      <p:pic>
        <p:nvPicPr>
          <p:cNvPr id="3130" name="Picture 58" descr="Cell phone - Free technology icons">
            <a:extLst>
              <a:ext uri="{FF2B5EF4-FFF2-40B4-BE49-F238E27FC236}">
                <a16:creationId xmlns:a16="http://schemas.microsoft.com/office/drawing/2014/main" id="{4010C09F-6EF2-9622-BE6E-88EB6432EDCF}"/>
              </a:ext>
            </a:extLst>
          </p:cNvPr>
          <p:cNvPicPr>
            <a:picLocks noChangeAspect="1" noChangeArrowheads="1"/>
          </p:cNvPicPr>
          <p:nvPr/>
        </p:nvPicPr>
        <p:blipFill>
          <a:blip r:embed="rId14">
            <a:alphaModFix amt="20000"/>
            <a:extLst>
              <a:ext uri="{28A0092B-C50C-407E-A947-70E740481C1C}">
                <a14:useLocalDpi xmlns:a14="http://schemas.microsoft.com/office/drawing/2010/main" val="0"/>
              </a:ext>
            </a:extLst>
          </a:blip>
          <a:srcRect/>
          <a:stretch>
            <a:fillRect/>
          </a:stretch>
        </p:blipFill>
        <p:spPr bwMode="auto">
          <a:xfrm>
            <a:off x="581032" y="215290"/>
            <a:ext cx="1773338" cy="177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92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99D0C-0AE6-B903-8204-DC210FD5DE18}"/>
              </a:ext>
            </a:extLst>
          </p:cNvPr>
          <p:cNvSpPr>
            <a:spLocks noGrp="1"/>
          </p:cNvSpPr>
          <p:nvPr>
            <p:ph type="title"/>
          </p:nvPr>
        </p:nvSpPr>
        <p:spPr>
          <a:xfrm>
            <a:off x="7830" y="2656490"/>
            <a:ext cx="12192000" cy="1325563"/>
          </a:xfrm>
        </p:spPr>
        <p:txBody>
          <a:bodyPr/>
          <a:lstStyle/>
          <a:p>
            <a:pPr algn="ctr"/>
            <a:r>
              <a:rPr lang="de-DE" dirty="0">
                <a:latin typeface="Amasis MT Pro Black" panose="02040A04050005020304" pitchFamily="18" charset="0"/>
              </a:rPr>
              <a:t>Die Technik ist ein Teil vieler wichtiger Berufe. Welche fallen dir ein?</a:t>
            </a:r>
          </a:p>
        </p:txBody>
      </p:sp>
      <p:grpSp>
        <p:nvGrpSpPr>
          <p:cNvPr id="22" name="Gruppieren 21">
            <a:extLst>
              <a:ext uri="{FF2B5EF4-FFF2-40B4-BE49-F238E27FC236}">
                <a16:creationId xmlns:a16="http://schemas.microsoft.com/office/drawing/2014/main" id="{C70E8E21-EBBA-9217-237C-BD98D8DA9B2B}"/>
              </a:ext>
            </a:extLst>
          </p:cNvPr>
          <p:cNvGrpSpPr/>
          <p:nvPr/>
        </p:nvGrpSpPr>
        <p:grpSpPr>
          <a:xfrm>
            <a:off x="-249475" y="5303946"/>
            <a:ext cx="12917740" cy="2397999"/>
            <a:chOff x="-249475" y="5107180"/>
            <a:chExt cx="12917740" cy="2397999"/>
          </a:xfrm>
        </p:grpSpPr>
        <p:sp>
          <p:nvSpPr>
            <p:cNvPr id="11" name="Ellipse 10">
              <a:extLst>
                <a:ext uri="{FF2B5EF4-FFF2-40B4-BE49-F238E27FC236}">
                  <a16:creationId xmlns:a16="http://schemas.microsoft.com/office/drawing/2014/main" id="{119DA5D2-5340-E845-695A-9AC684B50412}"/>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B5863BEA-BD1C-11B1-F581-F8433FCF08E9}"/>
                </a:ext>
              </a:extLst>
            </p:cNvPr>
            <p:cNvSpPr/>
            <p:nvPr/>
          </p:nvSpPr>
          <p:spPr>
            <a:xfrm>
              <a:off x="1188951" y="5562600"/>
              <a:ext cx="1962854" cy="1634889"/>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5CF702E5-4FAE-C391-B945-CCE727E168D5}"/>
                </a:ext>
              </a:extLst>
            </p:cNvPr>
            <p:cNvSpPr/>
            <p:nvPr/>
          </p:nvSpPr>
          <p:spPr>
            <a:xfrm>
              <a:off x="2148003" y="5299394"/>
              <a:ext cx="1536174" cy="136184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C672187C-974B-8A97-7C72-380AFEBAB536}"/>
                </a:ext>
              </a:extLst>
            </p:cNvPr>
            <p:cNvSpPr/>
            <p:nvPr/>
          </p:nvSpPr>
          <p:spPr>
            <a:xfrm>
              <a:off x="2936108" y="5610019"/>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FEEFD6F6-49C6-5B19-541D-D2F76B50A960}"/>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a:extLst>
                <a:ext uri="{FF2B5EF4-FFF2-40B4-BE49-F238E27FC236}">
                  <a16:creationId xmlns:a16="http://schemas.microsoft.com/office/drawing/2014/main" id="{82FA36E8-02AE-069F-293E-E9C9EF425CD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88F54E85-F08C-1341-2E10-4334A1CBD18E}"/>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a:extLst>
                <a:ext uri="{FF2B5EF4-FFF2-40B4-BE49-F238E27FC236}">
                  <a16:creationId xmlns:a16="http://schemas.microsoft.com/office/drawing/2014/main" id="{D4AA874D-5090-9CED-BDE7-D09DE2BC4216}"/>
                </a:ext>
              </a:extLst>
            </p:cNvPr>
            <p:cNvSpPr/>
            <p:nvPr/>
          </p:nvSpPr>
          <p:spPr>
            <a:xfrm>
              <a:off x="8350577" y="5386192"/>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F2A7D051-976B-1D78-6CC2-7944A88DD576}"/>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017C6CEF-3736-E290-144C-C4165F93A57A}"/>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CF676AB7-D3B5-025A-850F-E1E41DA20933}"/>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3" name="Gruppieren 22">
            <a:extLst>
              <a:ext uri="{FF2B5EF4-FFF2-40B4-BE49-F238E27FC236}">
                <a16:creationId xmlns:a16="http://schemas.microsoft.com/office/drawing/2014/main" id="{FAE87790-FFE0-B7F5-0C2A-CD54E208ABB6}"/>
              </a:ext>
            </a:extLst>
          </p:cNvPr>
          <p:cNvGrpSpPr/>
          <p:nvPr/>
        </p:nvGrpSpPr>
        <p:grpSpPr>
          <a:xfrm rot="10800000">
            <a:off x="-249475" y="-654951"/>
            <a:ext cx="12815302" cy="2397999"/>
            <a:chOff x="-147037" y="5107180"/>
            <a:chExt cx="12815302" cy="2397999"/>
          </a:xfrm>
        </p:grpSpPr>
        <p:sp>
          <p:nvSpPr>
            <p:cNvPr id="24" name="Ellipse 23">
              <a:extLst>
                <a:ext uri="{FF2B5EF4-FFF2-40B4-BE49-F238E27FC236}">
                  <a16:creationId xmlns:a16="http://schemas.microsoft.com/office/drawing/2014/main" id="{6B3EDDFB-9098-5930-9145-62A85CCA2CC4}"/>
                </a:ext>
              </a:extLst>
            </p:cNvPr>
            <p:cNvSpPr/>
            <p:nvPr/>
          </p:nvSpPr>
          <p:spPr>
            <a:xfrm>
              <a:off x="-147037" y="52575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66E1B1CB-3A0C-0207-F1EF-2C24DEFE94CB}"/>
                </a:ext>
              </a:extLst>
            </p:cNvPr>
            <p:cNvSpPr/>
            <p:nvPr/>
          </p:nvSpPr>
          <p:spPr>
            <a:xfrm>
              <a:off x="1133929" y="5652236"/>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1A73DEE1-DBC3-0523-1479-535F10CB1BA4}"/>
                </a:ext>
              </a:extLst>
            </p:cNvPr>
            <p:cNvSpPr/>
            <p:nvPr/>
          </p:nvSpPr>
          <p:spPr>
            <a:xfrm>
              <a:off x="2110158" y="5633129"/>
              <a:ext cx="1180496" cy="133537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28E43CAB-60F9-DB54-CE26-4B1329493593}"/>
                </a:ext>
              </a:extLst>
            </p:cNvPr>
            <p:cNvSpPr/>
            <p:nvPr/>
          </p:nvSpPr>
          <p:spPr>
            <a:xfrm>
              <a:off x="2679733" y="560033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0C314688-EF27-7210-2A18-CC397665842C}"/>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3DEAF6B-A328-4FFC-9FF8-97BACB7CD2E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F0E776B9-A892-6EE3-2CA4-B0F64260467A}"/>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a:extLst>
                <a:ext uri="{FF2B5EF4-FFF2-40B4-BE49-F238E27FC236}">
                  <a16:creationId xmlns:a16="http://schemas.microsoft.com/office/drawing/2014/main" id="{C79699BD-6ABF-0DBF-E758-DB085D402134}"/>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a:extLst>
                <a:ext uri="{FF2B5EF4-FFF2-40B4-BE49-F238E27FC236}">
                  <a16:creationId xmlns:a16="http://schemas.microsoft.com/office/drawing/2014/main" id="{C7E17BED-FF9A-D061-2E79-4084130745A1}"/>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98A48EEB-8160-24CA-6529-BFD8B909BF81}"/>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8DF8D406-CD33-8249-52B8-547675A7F229}"/>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026" name="Picture 2" descr="My first computer: Making the leap into an IT career | Computer Weekly">
            <a:extLst>
              <a:ext uri="{FF2B5EF4-FFF2-40B4-BE49-F238E27FC236}">
                <a16:creationId xmlns:a16="http://schemas.microsoft.com/office/drawing/2014/main" id="{FFFEE740-3E4D-55E6-0223-C9363FA39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 y="911110"/>
            <a:ext cx="4415847" cy="1681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manya'da elektrik krizi: Baden-Württemberg'de tüketimi azaltın çağrısı -  Son Dakika Haberleri">
            <a:extLst>
              <a:ext uri="{FF2B5EF4-FFF2-40B4-BE49-F238E27FC236}">
                <a16:creationId xmlns:a16="http://schemas.microsoft.com/office/drawing/2014/main" id="{A9490B15-5F98-272A-715E-152FA6FAB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804" y="914224"/>
            <a:ext cx="2966138" cy="1668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sa Roboter stockfoto. Bild von rosa, strahl, hölzern - 38319524">
            <a:extLst>
              <a:ext uri="{FF2B5EF4-FFF2-40B4-BE49-F238E27FC236}">
                <a16:creationId xmlns:a16="http://schemas.microsoft.com/office/drawing/2014/main" id="{139B5A27-105D-F563-CD58-EA4AB5AA2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
          <a:stretch/>
        </p:blipFill>
        <p:spPr bwMode="auto">
          <a:xfrm>
            <a:off x="7189147" y="912769"/>
            <a:ext cx="2550915" cy="16684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ecome an Astronaut - Study Work Grow">
            <a:extLst>
              <a:ext uri="{FF2B5EF4-FFF2-40B4-BE49-F238E27FC236}">
                <a16:creationId xmlns:a16="http://schemas.microsoft.com/office/drawing/2014/main" id="{3A1BE562-B355-684E-26D2-731A526FF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8434" y="911109"/>
            <a:ext cx="2491396" cy="16528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ugzeugtechnik - Avionikentwicklung und -Umrüstung">
            <a:extLst>
              <a:ext uri="{FF2B5EF4-FFF2-40B4-BE49-F238E27FC236}">
                <a16:creationId xmlns:a16="http://schemas.microsoft.com/office/drawing/2014/main" id="{6A30CFD2-DC2D-159B-F61E-E2C5116F6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3" y="4054130"/>
            <a:ext cx="38100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rchitekt Gelsenkirchen ☆ Dipl. Ing. Hans-Ulrich Schneider">
            <a:extLst>
              <a:ext uri="{FF2B5EF4-FFF2-40B4-BE49-F238E27FC236}">
                <a16:creationId xmlns:a16="http://schemas.microsoft.com/office/drawing/2014/main" id="{DFE6D713-B96D-87B5-ADE7-7EF41BCC8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132" y="4021945"/>
            <a:ext cx="2680268" cy="197734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ist of Chemistry Laboratory Apparatus and Their Uses – StudiousGuy">
            <a:extLst>
              <a:ext uri="{FF2B5EF4-FFF2-40B4-BE49-F238E27FC236}">
                <a16:creationId xmlns:a16="http://schemas.microsoft.com/office/drawing/2014/main" id="{8B88F9F5-0E14-6E27-C4AE-9B902219F5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4069" y="4089719"/>
            <a:ext cx="3076564" cy="18884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yoelektrische Armprothese - Sanitätshaus Tingelhoff">
            <a:extLst>
              <a:ext uri="{FF2B5EF4-FFF2-40B4-BE49-F238E27FC236}">
                <a16:creationId xmlns:a16="http://schemas.microsoft.com/office/drawing/2014/main" id="{DF67D5DE-C8AD-6979-DF08-E5D988AD452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8410"/>
          <a:stretch/>
        </p:blipFill>
        <p:spPr bwMode="auto">
          <a:xfrm>
            <a:off x="9590633" y="4085747"/>
            <a:ext cx="2601367" cy="186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3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99D0C-0AE6-B903-8204-DC210FD5DE18}"/>
              </a:ext>
            </a:extLst>
          </p:cNvPr>
          <p:cNvSpPr>
            <a:spLocks noGrp="1"/>
          </p:cNvSpPr>
          <p:nvPr>
            <p:ph type="title"/>
          </p:nvPr>
        </p:nvSpPr>
        <p:spPr>
          <a:xfrm>
            <a:off x="0" y="2687643"/>
            <a:ext cx="12192000" cy="1806594"/>
          </a:xfrm>
        </p:spPr>
        <p:txBody>
          <a:bodyPr>
            <a:normAutofit fontScale="90000"/>
          </a:bodyPr>
          <a:lstStyle/>
          <a:p>
            <a:pPr algn="ctr"/>
            <a:r>
              <a:rPr lang="de-DE" dirty="0">
                <a:latin typeface="Amasis MT Pro Black" panose="02040A04050005020304" pitchFamily="18" charset="0"/>
              </a:rPr>
              <a:t>Skizzierübung:</a:t>
            </a:r>
            <a:br>
              <a:rPr lang="de-DE" dirty="0">
                <a:latin typeface="Amasis MT Pro Black" panose="02040A04050005020304" pitchFamily="18" charset="0"/>
              </a:rPr>
            </a:br>
            <a:r>
              <a:rPr lang="de-DE" dirty="0">
                <a:latin typeface="Amasis MT Pro Black" panose="02040A04050005020304" pitchFamily="18" charset="0"/>
              </a:rPr>
              <a:t> </a:t>
            </a:r>
            <a:r>
              <a:rPr lang="de-DE" sz="4000" dirty="0">
                <a:latin typeface="Amasis MT Pro Black" panose="02040A04050005020304" pitchFamily="18" charset="0"/>
              </a:rPr>
              <a:t>Stelle dir einen Menschen vor, der in einem dieser technischen Berufe arbeitet. </a:t>
            </a:r>
            <a:br>
              <a:rPr lang="de-DE" sz="4000" dirty="0">
                <a:latin typeface="Amasis MT Pro Black" panose="02040A04050005020304" pitchFamily="18" charset="0"/>
              </a:rPr>
            </a:br>
            <a:r>
              <a:rPr lang="de-DE" sz="4000" dirty="0">
                <a:latin typeface="Amasis MT Pro Black" panose="02040A04050005020304" pitchFamily="18" charset="0"/>
              </a:rPr>
              <a:t>Skizziere die Person auf ein Blatt Papier und gib der Person einen Namen.</a:t>
            </a:r>
            <a:endParaRPr lang="de-DE" dirty="0">
              <a:latin typeface="Amasis MT Pro Black" panose="02040A04050005020304" pitchFamily="18" charset="0"/>
            </a:endParaRPr>
          </a:p>
        </p:txBody>
      </p:sp>
      <p:grpSp>
        <p:nvGrpSpPr>
          <p:cNvPr id="22" name="Gruppieren 21">
            <a:extLst>
              <a:ext uri="{FF2B5EF4-FFF2-40B4-BE49-F238E27FC236}">
                <a16:creationId xmlns:a16="http://schemas.microsoft.com/office/drawing/2014/main" id="{C70E8E21-EBBA-9217-237C-BD98D8DA9B2B}"/>
              </a:ext>
            </a:extLst>
          </p:cNvPr>
          <p:cNvGrpSpPr/>
          <p:nvPr/>
        </p:nvGrpSpPr>
        <p:grpSpPr>
          <a:xfrm>
            <a:off x="-249475" y="5303946"/>
            <a:ext cx="12917740" cy="2397999"/>
            <a:chOff x="-249475" y="5107180"/>
            <a:chExt cx="12917740" cy="2397999"/>
          </a:xfrm>
        </p:grpSpPr>
        <p:sp>
          <p:nvSpPr>
            <p:cNvPr id="11" name="Ellipse 10">
              <a:extLst>
                <a:ext uri="{FF2B5EF4-FFF2-40B4-BE49-F238E27FC236}">
                  <a16:creationId xmlns:a16="http://schemas.microsoft.com/office/drawing/2014/main" id="{119DA5D2-5340-E845-695A-9AC684B50412}"/>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B5863BEA-BD1C-11B1-F581-F8433FCF08E9}"/>
                </a:ext>
              </a:extLst>
            </p:cNvPr>
            <p:cNvSpPr/>
            <p:nvPr/>
          </p:nvSpPr>
          <p:spPr>
            <a:xfrm>
              <a:off x="1188951" y="5562600"/>
              <a:ext cx="1962854" cy="1634889"/>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5CF702E5-4FAE-C391-B945-CCE727E168D5}"/>
                </a:ext>
              </a:extLst>
            </p:cNvPr>
            <p:cNvSpPr/>
            <p:nvPr/>
          </p:nvSpPr>
          <p:spPr>
            <a:xfrm>
              <a:off x="2148003" y="5299394"/>
              <a:ext cx="1536174" cy="136184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C672187C-974B-8A97-7C72-380AFEBAB536}"/>
                </a:ext>
              </a:extLst>
            </p:cNvPr>
            <p:cNvSpPr/>
            <p:nvPr/>
          </p:nvSpPr>
          <p:spPr>
            <a:xfrm>
              <a:off x="2936108" y="5610019"/>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FEEFD6F6-49C6-5B19-541D-D2F76B50A960}"/>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a:extLst>
                <a:ext uri="{FF2B5EF4-FFF2-40B4-BE49-F238E27FC236}">
                  <a16:creationId xmlns:a16="http://schemas.microsoft.com/office/drawing/2014/main" id="{82FA36E8-02AE-069F-293E-E9C9EF425CD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88F54E85-F08C-1341-2E10-4334A1CBD18E}"/>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a:extLst>
                <a:ext uri="{FF2B5EF4-FFF2-40B4-BE49-F238E27FC236}">
                  <a16:creationId xmlns:a16="http://schemas.microsoft.com/office/drawing/2014/main" id="{D4AA874D-5090-9CED-BDE7-D09DE2BC4216}"/>
                </a:ext>
              </a:extLst>
            </p:cNvPr>
            <p:cNvSpPr/>
            <p:nvPr/>
          </p:nvSpPr>
          <p:spPr>
            <a:xfrm>
              <a:off x="8350577" y="5386192"/>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F2A7D051-976B-1D78-6CC2-7944A88DD576}"/>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017C6CEF-3736-E290-144C-C4165F93A57A}"/>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CF676AB7-D3B5-025A-850F-E1E41DA20933}"/>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3" name="Gruppieren 22">
            <a:extLst>
              <a:ext uri="{FF2B5EF4-FFF2-40B4-BE49-F238E27FC236}">
                <a16:creationId xmlns:a16="http://schemas.microsoft.com/office/drawing/2014/main" id="{FAE87790-FFE0-B7F5-0C2A-CD54E208ABB6}"/>
              </a:ext>
            </a:extLst>
          </p:cNvPr>
          <p:cNvGrpSpPr/>
          <p:nvPr/>
        </p:nvGrpSpPr>
        <p:grpSpPr>
          <a:xfrm rot="10800000">
            <a:off x="-249475" y="-654951"/>
            <a:ext cx="12815302" cy="2397999"/>
            <a:chOff x="-147037" y="5107180"/>
            <a:chExt cx="12815302" cy="2397999"/>
          </a:xfrm>
        </p:grpSpPr>
        <p:sp>
          <p:nvSpPr>
            <p:cNvPr id="24" name="Ellipse 23">
              <a:extLst>
                <a:ext uri="{FF2B5EF4-FFF2-40B4-BE49-F238E27FC236}">
                  <a16:creationId xmlns:a16="http://schemas.microsoft.com/office/drawing/2014/main" id="{6B3EDDFB-9098-5930-9145-62A85CCA2CC4}"/>
                </a:ext>
              </a:extLst>
            </p:cNvPr>
            <p:cNvSpPr/>
            <p:nvPr/>
          </p:nvSpPr>
          <p:spPr>
            <a:xfrm>
              <a:off x="-147037" y="52575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66E1B1CB-3A0C-0207-F1EF-2C24DEFE94CB}"/>
                </a:ext>
              </a:extLst>
            </p:cNvPr>
            <p:cNvSpPr/>
            <p:nvPr/>
          </p:nvSpPr>
          <p:spPr>
            <a:xfrm>
              <a:off x="1133929" y="5652236"/>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1A73DEE1-DBC3-0523-1479-535F10CB1BA4}"/>
                </a:ext>
              </a:extLst>
            </p:cNvPr>
            <p:cNvSpPr/>
            <p:nvPr/>
          </p:nvSpPr>
          <p:spPr>
            <a:xfrm>
              <a:off x="2110158" y="5633129"/>
              <a:ext cx="1180496" cy="133537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28E43CAB-60F9-DB54-CE26-4B1329493593}"/>
                </a:ext>
              </a:extLst>
            </p:cNvPr>
            <p:cNvSpPr/>
            <p:nvPr/>
          </p:nvSpPr>
          <p:spPr>
            <a:xfrm>
              <a:off x="2679733" y="560033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0C314688-EF27-7210-2A18-CC397665842C}"/>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3DEAF6B-A328-4FFC-9FF8-97BACB7CD2E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F0E776B9-A892-6EE3-2CA4-B0F64260467A}"/>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a:extLst>
                <a:ext uri="{FF2B5EF4-FFF2-40B4-BE49-F238E27FC236}">
                  <a16:creationId xmlns:a16="http://schemas.microsoft.com/office/drawing/2014/main" id="{C79699BD-6ABF-0DBF-E758-DB085D402134}"/>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a:extLst>
                <a:ext uri="{FF2B5EF4-FFF2-40B4-BE49-F238E27FC236}">
                  <a16:creationId xmlns:a16="http://schemas.microsoft.com/office/drawing/2014/main" id="{C7E17BED-FF9A-D061-2E79-4084130745A1}"/>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98A48EEB-8160-24CA-6529-BFD8B909BF81}"/>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8DF8D406-CD33-8249-52B8-547675A7F229}"/>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50" name="Picture 2" descr="Vektor-künstlerische Illustration Oder Zeichnung Der Handschrift Oder  Skizzieren Mit Bleistift Vektor Abbildung - Illustration von geschäft,  ausbildung: 115725003">
            <a:extLst>
              <a:ext uri="{FF2B5EF4-FFF2-40B4-BE49-F238E27FC236}">
                <a16:creationId xmlns:a16="http://schemas.microsoft.com/office/drawing/2014/main" id="{089184E3-548B-429F-5344-8A8EDFB22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524" y="1352053"/>
            <a:ext cx="1978421" cy="151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47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99D0C-0AE6-B903-8204-DC210FD5DE18}"/>
              </a:ext>
            </a:extLst>
          </p:cNvPr>
          <p:cNvSpPr>
            <a:spLocks noGrp="1"/>
          </p:cNvSpPr>
          <p:nvPr>
            <p:ph type="title"/>
          </p:nvPr>
        </p:nvSpPr>
        <p:spPr>
          <a:xfrm>
            <a:off x="0" y="1542324"/>
            <a:ext cx="12192000" cy="1410152"/>
          </a:xfrm>
        </p:spPr>
        <p:txBody>
          <a:bodyPr>
            <a:normAutofit/>
          </a:bodyPr>
          <a:lstStyle/>
          <a:p>
            <a:pPr algn="ctr"/>
            <a:r>
              <a:rPr lang="de-DE" dirty="0">
                <a:latin typeface="Amasis MT Pro Black" panose="02040A04050005020304" pitchFamily="18" charset="0"/>
              </a:rPr>
              <a:t>Fertig?!</a:t>
            </a:r>
          </a:p>
        </p:txBody>
      </p:sp>
      <p:grpSp>
        <p:nvGrpSpPr>
          <p:cNvPr id="22" name="Gruppieren 21">
            <a:extLst>
              <a:ext uri="{FF2B5EF4-FFF2-40B4-BE49-F238E27FC236}">
                <a16:creationId xmlns:a16="http://schemas.microsoft.com/office/drawing/2014/main" id="{C70E8E21-EBBA-9217-237C-BD98D8DA9B2B}"/>
              </a:ext>
            </a:extLst>
          </p:cNvPr>
          <p:cNvGrpSpPr/>
          <p:nvPr/>
        </p:nvGrpSpPr>
        <p:grpSpPr>
          <a:xfrm>
            <a:off x="-249475" y="5303946"/>
            <a:ext cx="12917740" cy="2397999"/>
            <a:chOff x="-249475" y="5107180"/>
            <a:chExt cx="12917740" cy="2397999"/>
          </a:xfrm>
        </p:grpSpPr>
        <p:sp>
          <p:nvSpPr>
            <p:cNvPr id="11" name="Ellipse 10">
              <a:extLst>
                <a:ext uri="{FF2B5EF4-FFF2-40B4-BE49-F238E27FC236}">
                  <a16:creationId xmlns:a16="http://schemas.microsoft.com/office/drawing/2014/main" id="{119DA5D2-5340-E845-695A-9AC684B50412}"/>
                </a:ext>
              </a:extLst>
            </p:cNvPr>
            <p:cNvSpPr/>
            <p:nvPr/>
          </p:nvSpPr>
          <p:spPr>
            <a:xfrm>
              <a:off x="-249475" y="5196213"/>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B5863BEA-BD1C-11B1-F581-F8433FCF08E9}"/>
                </a:ext>
              </a:extLst>
            </p:cNvPr>
            <p:cNvSpPr/>
            <p:nvPr/>
          </p:nvSpPr>
          <p:spPr>
            <a:xfrm>
              <a:off x="1188951" y="5562600"/>
              <a:ext cx="1962854" cy="1634889"/>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5CF702E5-4FAE-C391-B945-CCE727E168D5}"/>
                </a:ext>
              </a:extLst>
            </p:cNvPr>
            <p:cNvSpPr/>
            <p:nvPr/>
          </p:nvSpPr>
          <p:spPr>
            <a:xfrm>
              <a:off x="2148003" y="5299394"/>
              <a:ext cx="1536174" cy="136184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Ellipse 13">
              <a:extLst>
                <a:ext uri="{FF2B5EF4-FFF2-40B4-BE49-F238E27FC236}">
                  <a16:creationId xmlns:a16="http://schemas.microsoft.com/office/drawing/2014/main" id="{C672187C-974B-8A97-7C72-380AFEBAB536}"/>
                </a:ext>
              </a:extLst>
            </p:cNvPr>
            <p:cNvSpPr/>
            <p:nvPr/>
          </p:nvSpPr>
          <p:spPr>
            <a:xfrm>
              <a:off x="2936108" y="5610019"/>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Ellipse 14">
              <a:extLst>
                <a:ext uri="{FF2B5EF4-FFF2-40B4-BE49-F238E27FC236}">
                  <a16:creationId xmlns:a16="http://schemas.microsoft.com/office/drawing/2014/main" id="{FEEFD6F6-49C6-5B19-541D-D2F76B50A960}"/>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Ellipse 15">
              <a:extLst>
                <a:ext uri="{FF2B5EF4-FFF2-40B4-BE49-F238E27FC236}">
                  <a16:creationId xmlns:a16="http://schemas.microsoft.com/office/drawing/2014/main" id="{82FA36E8-02AE-069F-293E-E9C9EF425CD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88F54E85-F08C-1341-2E10-4334A1CBD18E}"/>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a:extLst>
                <a:ext uri="{FF2B5EF4-FFF2-40B4-BE49-F238E27FC236}">
                  <a16:creationId xmlns:a16="http://schemas.microsoft.com/office/drawing/2014/main" id="{D4AA874D-5090-9CED-BDE7-D09DE2BC4216}"/>
                </a:ext>
              </a:extLst>
            </p:cNvPr>
            <p:cNvSpPr/>
            <p:nvPr/>
          </p:nvSpPr>
          <p:spPr>
            <a:xfrm>
              <a:off x="8350577" y="5386192"/>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F2A7D051-976B-1D78-6CC2-7944A88DD576}"/>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017C6CEF-3736-E290-144C-C4165F93A57A}"/>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CF676AB7-D3B5-025A-850F-E1E41DA20933}"/>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23" name="Gruppieren 22">
            <a:extLst>
              <a:ext uri="{FF2B5EF4-FFF2-40B4-BE49-F238E27FC236}">
                <a16:creationId xmlns:a16="http://schemas.microsoft.com/office/drawing/2014/main" id="{FAE87790-FFE0-B7F5-0C2A-CD54E208ABB6}"/>
              </a:ext>
            </a:extLst>
          </p:cNvPr>
          <p:cNvGrpSpPr/>
          <p:nvPr/>
        </p:nvGrpSpPr>
        <p:grpSpPr>
          <a:xfrm rot="10800000">
            <a:off x="-249475" y="-654951"/>
            <a:ext cx="12815302" cy="2397999"/>
            <a:chOff x="-147037" y="5107180"/>
            <a:chExt cx="12815302" cy="2397999"/>
          </a:xfrm>
        </p:grpSpPr>
        <p:sp>
          <p:nvSpPr>
            <p:cNvPr id="24" name="Ellipse 23">
              <a:extLst>
                <a:ext uri="{FF2B5EF4-FFF2-40B4-BE49-F238E27FC236}">
                  <a16:creationId xmlns:a16="http://schemas.microsoft.com/office/drawing/2014/main" id="{6B3EDDFB-9098-5930-9145-62A85CCA2CC4}"/>
                </a:ext>
              </a:extLst>
            </p:cNvPr>
            <p:cNvSpPr/>
            <p:nvPr/>
          </p:nvSpPr>
          <p:spPr>
            <a:xfrm>
              <a:off x="-147037" y="52575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66E1B1CB-3A0C-0207-F1EF-2C24DEFE94CB}"/>
                </a:ext>
              </a:extLst>
            </p:cNvPr>
            <p:cNvSpPr/>
            <p:nvPr/>
          </p:nvSpPr>
          <p:spPr>
            <a:xfrm>
              <a:off x="1133929" y="5652236"/>
              <a:ext cx="1437040" cy="1425412"/>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1A73DEE1-DBC3-0523-1479-535F10CB1BA4}"/>
                </a:ext>
              </a:extLst>
            </p:cNvPr>
            <p:cNvSpPr/>
            <p:nvPr/>
          </p:nvSpPr>
          <p:spPr>
            <a:xfrm>
              <a:off x="2110158" y="5633129"/>
              <a:ext cx="1180496" cy="133537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28E43CAB-60F9-DB54-CE26-4B1329493593}"/>
                </a:ext>
              </a:extLst>
            </p:cNvPr>
            <p:cNvSpPr/>
            <p:nvPr/>
          </p:nvSpPr>
          <p:spPr>
            <a:xfrm>
              <a:off x="2679733" y="5600338"/>
              <a:ext cx="1851758" cy="1757820"/>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0C314688-EF27-7210-2A18-CC397665842C}"/>
                </a:ext>
              </a:extLst>
            </p:cNvPr>
            <p:cNvSpPr/>
            <p:nvPr/>
          </p:nvSpPr>
          <p:spPr>
            <a:xfrm>
              <a:off x="4068213" y="5107180"/>
              <a:ext cx="2393782" cy="2014172"/>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3DEAF6B-A328-4FFC-9FF8-97BACB7CD2EB}"/>
                </a:ext>
              </a:extLst>
            </p:cNvPr>
            <p:cNvSpPr/>
            <p:nvPr/>
          </p:nvSpPr>
          <p:spPr>
            <a:xfrm>
              <a:off x="5963434" y="5747359"/>
              <a:ext cx="1851758" cy="1757820"/>
            </a:xfrm>
            <a:prstGeom prst="ellipse">
              <a:avLst/>
            </a:prstGeom>
            <a:solidFill>
              <a:srgbClr val="91FFF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F0E776B9-A892-6EE3-2CA4-B0F64260467A}"/>
                </a:ext>
              </a:extLst>
            </p:cNvPr>
            <p:cNvSpPr/>
            <p:nvPr/>
          </p:nvSpPr>
          <p:spPr>
            <a:xfrm>
              <a:off x="7170788" y="5469847"/>
              <a:ext cx="1614494" cy="1498652"/>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a:extLst>
                <a:ext uri="{FF2B5EF4-FFF2-40B4-BE49-F238E27FC236}">
                  <a16:creationId xmlns:a16="http://schemas.microsoft.com/office/drawing/2014/main" id="{C79699BD-6ABF-0DBF-E758-DB085D402134}"/>
                </a:ext>
              </a:extLst>
            </p:cNvPr>
            <p:cNvSpPr/>
            <p:nvPr/>
          </p:nvSpPr>
          <p:spPr>
            <a:xfrm>
              <a:off x="8511443" y="5562600"/>
              <a:ext cx="1851758" cy="1757820"/>
            </a:xfrm>
            <a:prstGeom prst="ellipse">
              <a:avLst/>
            </a:prstGeom>
            <a:solidFill>
              <a:srgbClr val="9BF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a:extLst>
                <a:ext uri="{FF2B5EF4-FFF2-40B4-BE49-F238E27FC236}">
                  <a16:creationId xmlns:a16="http://schemas.microsoft.com/office/drawing/2014/main" id="{C7E17BED-FF9A-D061-2E79-4084130745A1}"/>
                </a:ext>
              </a:extLst>
            </p:cNvPr>
            <p:cNvSpPr/>
            <p:nvPr/>
          </p:nvSpPr>
          <p:spPr>
            <a:xfrm>
              <a:off x="9808922" y="6216042"/>
              <a:ext cx="1277655" cy="1202498"/>
            </a:xfrm>
            <a:prstGeom prst="ellipse">
              <a:avLst/>
            </a:prstGeom>
            <a:solidFill>
              <a:srgbClr val="91FF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98A48EEB-8160-24CA-6529-BFD8B909BF81}"/>
                </a:ext>
              </a:extLst>
            </p:cNvPr>
            <p:cNvSpPr/>
            <p:nvPr/>
          </p:nvSpPr>
          <p:spPr>
            <a:xfrm>
              <a:off x="9824581" y="5239012"/>
              <a:ext cx="1277655" cy="1202498"/>
            </a:xfrm>
            <a:prstGeom prst="ellipse">
              <a:avLst/>
            </a:prstGeom>
            <a:solidFill>
              <a:srgbClr val="FFA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8DF8D406-CD33-8249-52B8-547675A7F229}"/>
                </a:ext>
              </a:extLst>
            </p:cNvPr>
            <p:cNvSpPr/>
            <p:nvPr/>
          </p:nvSpPr>
          <p:spPr>
            <a:xfrm>
              <a:off x="10664100" y="5386192"/>
              <a:ext cx="2004165" cy="1954060"/>
            </a:xfrm>
            <a:prstGeom prst="ellipse">
              <a:avLst/>
            </a:prstGeom>
            <a:solidFill>
              <a:srgbClr val="FFF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Titel 1">
            <a:extLst>
              <a:ext uri="{FF2B5EF4-FFF2-40B4-BE49-F238E27FC236}">
                <a16:creationId xmlns:a16="http://schemas.microsoft.com/office/drawing/2014/main" id="{C524D871-7422-6895-6F3B-785B5D6500F0}"/>
              </a:ext>
            </a:extLst>
          </p:cNvPr>
          <p:cNvSpPr txBox="1">
            <a:spLocks/>
          </p:cNvSpPr>
          <p:nvPr/>
        </p:nvSpPr>
        <p:spPr>
          <a:xfrm>
            <a:off x="0" y="3121075"/>
            <a:ext cx="12192000" cy="199737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latin typeface="Amasis MT Pro Black" panose="02040A04050005020304" pitchFamily="18" charset="0"/>
              </a:rPr>
              <a:t>Eine Frage in die Runde:</a:t>
            </a:r>
          </a:p>
          <a:p>
            <a:pPr algn="ctr"/>
            <a:r>
              <a:rPr lang="de-DE" dirty="0">
                <a:latin typeface="Amasis MT Pro Black" panose="02040A04050005020304" pitchFamily="18" charset="0"/>
              </a:rPr>
              <a:t>Bei wie vielen von euch war die skizzierte Person männlich, bei wie vielen weiblich und bei wie vielen divers?</a:t>
            </a:r>
          </a:p>
        </p:txBody>
      </p:sp>
      <p:pic>
        <p:nvPicPr>
          <p:cNvPr id="1026" name="Picture 2" descr="Transgender – Wikipedia">
            <a:extLst>
              <a:ext uri="{FF2B5EF4-FFF2-40B4-BE49-F238E27FC236}">
                <a16:creationId xmlns:a16="http://schemas.microsoft.com/office/drawing/2014/main" id="{B956A749-D49B-7454-17FC-AAD5CBC96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953" y="1249890"/>
            <a:ext cx="2393783" cy="239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1467</Words>
  <Application>Microsoft Macintosh PowerPoint</Application>
  <PresentationFormat>Breitbild</PresentationFormat>
  <Paragraphs>133</Paragraphs>
  <Slides>16</Slides>
  <Notes>16</Notes>
  <HiddenSlides>1</HiddenSlides>
  <MMClips>1</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16</vt:i4>
      </vt:variant>
    </vt:vector>
  </HeadingPairs>
  <TitlesOfParts>
    <vt:vector size="33" baseType="lpstr">
      <vt:lpstr>Amasis MT Pro</vt:lpstr>
      <vt:lpstr>Amasis MT Pro Black</vt:lpstr>
      <vt:lpstr>Amasis MT Pro Light</vt:lpstr>
      <vt:lpstr>Arial</vt:lpstr>
      <vt:lpstr>Arial</vt:lpstr>
      <vt:lpstr>Barlow</vt:lpstr>
      <vt:lpstr>Barlow Semi Condensed</vt:lpstr>
      <vt:lpstr>Calibri</vt:lpstr>
      <vt:lpstr>Calibri Light</vt:lpstr>
      <vt:lpstr>Cambria</vt:lpstr>
      <vt:lpstr>Delicious</vt:lpstr>
      <vt:lpstr>Merriweather</vt:lpstr>
      <vt:lpstr>System Fonts</vt:lpstr>
      <vt:lpstr>TheMixSemilight</vt:lpstr>
      <vt:lpstr>Wingdings</vt:lpstr>
      <vt:lpstr>YouTube Sans</vt:lpstr>
      <vt:lpstr>Office</vt:lpstr>
      <vt:lpstr>PowerPoint-Präsentation</vt:lpstr>
      <vt:lpstr>Was fällt dir zum Wort „Technik“ ein?</vt:lpstr>
      <vt:lpstr>Wozu gibt es die Technik überhaupt? </vt:lpstr>
      <vt:lpstr>PowerPoint-Präsentation</vt:lpstr>
      <vt:lpstr>Welche technischen Erfindungen werden hier präsentiert?</vt:lpstr>
      <vt:lpstr>Welche technischen Erfindungen nutzt du gerne in deinem Alltag?</vt:lpstr>
      <vt:lpstr>Die Technik ist ein Teil vieler wichtiger Berufe. Welche fallen dir ein?</vt:lpstr>
      <vt:lpstr>Skizzierübung:  Stelle dir einen Menschen vor, der in einem dieser technischen Berufe arbeitet.  Skizziere die Person auf ein Blatt Papier und gib der Person einen Namen.</vt:lpstr>
      <vt:lpstr>Fertig?!</vt:lpstr>
      <vt:lpstr>Welche Gedanken hast du zu diesem Video?</vt:lpstr>
      <vt:lpstr>Technik ist für alle!</vt:lpstr>
      <vt:lpstr>Kreativwettbewerb Du bist dran! 2 Möglichkeiten zur Einreichung</vt:lpstr>
      <vt:lpstr>Beispiel 1</vt:lpstr>
      <vt:lpstr>Beispiel 2: Dr. Shirley Ann Jackson </vt:lpstr>
      <vt:lpstr>Wir freuen uns auf Eure Beiträge!</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Kreativwettbewerb </dc:title>
  <dc:creator>Olivia Slepecka</dc:creator>
  <cp:lastModifiedBy>Microsoft Office User</cp:lastModifiedBy>
  <cp:revision>8</cp:revision>
  <dcterms:created xsi:type="dcterms:W3CDTF">2023-01-24T07:23:45Z</dcterms:created>
  <dcterms:modified xsi:type="dcterms:W3CDTF">2023-02-22T10:44:22Z</dcterms:modified>
</cp:coreProperties>
</file>